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9.xml" ContentType="application/vnd.openxmlformats-officedocument.presentationml.tags+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0.xml" ContentType="application/vnd.openxmlformats-officedocument.presentationml.tags+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9.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47.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48.xml" ContentType="application/vnd.openxmlformats-officedocument.presentationml.tag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49.xml" ContentType="application/vnd.openxmlformats-officedocument.presentationml.tag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50.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51.xml" ContentType="application/vnd.openxmlformats-officedocument.presentationml.tags+xml"/>
  <Override PartName="/ppt/tags/tag52.xml" ContentType="application/vnd.openxmlformats-officedocument.presentationml.tags+xml"/>
  <Override PartName="/ppt/notesSlides/notesSlide2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64.xml" ContentType="application/vnd.openxmlformats-officedocument.presentationml.tag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ags/tag65.xml" ContentType="application/vnd.openxmlformats-officedocument.presentationml.tag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ags/tag66.xml" ContentType="application/vnd.openxmlformats-officedocument.presentationml.tags+xml"/>
  <Override PartName="/ppt/tags/tag6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8.xml" ContentType="application/vnd.openxmlformats-officedocument.presentationml.tags+xml"/>
  <Override PartName="/ppt/notesSlides/notesSlide38.xml" ContentType="application/vnd.openxmlformats-officedocument.presentationml.notesSlide+xml"/>
  <Override PartName="/ppt/tags/tag69.xml" ContentType="application/vnd.openxmlformats-officedocument.presentationml.tags+xml"/>
  <Override PartName="/ppt/notesSlides/notesSlide39.xml" ContentType="application/vnd.openxmlformats-officedocument.presentationml.notesSlide+xml"/>
  <Override PartName="/ppt/tags/tag70.xml" ContentType="application/vnd.openxmlformats-officedocument.presentationml.tags+xml"/>
  <Override PartName="/ppt/notesSlides/notesSlide40.xml" ContentType="application/vnd.openxmlformats-officedocument.presentationml.notesSlide+xml"/>
  <Override PartName="/ppt/tags/tag71.xml" ContentType="application/vnd.openxmlformats-officedocument.presentationml.tags+xml"/>
  <Override PartName="/ppt/notesSlides/notesSlide41.xml" ContentType="application/vnd.openxmlformats-officedocument.presentationml.notesSlide+xml"/>
  <Override PartName="/ppt/tags/tag72.xml" ContentType="application/vnd.openxmlformats-officedocument.presentationml.tags+xml"/>
  <Override PartName="/ppt/notesSlides/notesSlide42.xml" ContentType="application/vnd.openxmlformats-officedocument.presentationml.notesSlide+xml"/>
  <Override PartName="/ppt/tags/tag73.xml" ContentType="application/vnd.openxmlformats-officedocument.presentationml.tags+xml"/>
  <Override PartName="/ppt/notesSlides/notesSlide43.xml" ContentType="application/vnd.openxmlformats-officedocument.presentationml.notesSlide+xml"/>
  <Override PartName="/ppt/tags/tag74.xml" ContentType="application/vnd.openxmlformats-officedocument.presentationml.tags+xml"/>
  <Override PartName="/ppt/notesSlides/notesSlide44.xml" ContentType="application/vnd.openxmlformats-officedocument.presentationml.notesSlide+xml"/>
  <Override PartName="/ppt/tags/tag75.xml" ContentType="application/vnd.openxmlformats-officedocument.presentationml.tags+xml"/>
  <Override PartName="/ppt/notesSlides/notesSlide45.xml" ContentType="application/vnd.openxmlformats-officedocument.presentationml.notesSlide+xml"/>
  <Override PartName="/ppt/tags/tag76.xml" ContentType="application/vnd.openxmlformats-officedocument.presentationml.tags+xml"/>
  <Override PartName="/ppt/notesSlides/notesSlide46.xml" ContentType="application/vnd.openxmlformats-officedocument.presentationml.notesSlide+xml"/>
  <Override PartName="/ppt/tags/tag77.xml" ContentType="application/vnd.openxmlformats-officedocument.presentationml.tags+xml"/>
  <Override PartName="/ppt/notesSlides/notesSlide47.xml" ContentType="application/vnd.openxmlformats-officedocument.presentationml.notesSlide+xml"/>
  <Override PartName="/ppt/tags/tag78.xml" ContentType="application/vnd.openxmlformats-officedocument.presentationml.tags+xml"/>
  <Override PartName="/ppt/notesSlides/notesSlide48.xml" ContentType="application/vnd.openxmlformats-officedocument.presentationml.notesSlide+xml"/>
  <Override PartName="/ppt/tags/tag79.xml" ContentType="application/vnd.openxmlformats-officedocument.presentationml.tags+xml"/>
  <Override PartName="/ppt/notesSlides/notesSlide49.xml" ContentType="application/vnd.openxmlformats-officedocument.presentationml.notesSlide+xml"/>
  <Override PartName="/ppt/tags/tag80.xml" ContentType="application/vnd.openxmlformats-officedocument.presentationml.tags+xml"/>
  <Override PartName="/ppt/notesSlides/notesSlide50.xml" ContentType="application/vnd.openxmlformats-officedocument.presentationml.notesSlide+xml"/>
  <Override PartName="/ppt/tags/tag81.xml" ContentType="application/vnd.openxmlformats-officedocument.presentationml.tags+xml"/>
  <Override PartName="/ppt/notesSlides/notesSlide51.xml" ContentType="application/vnd.openxmlformats-officedocument.presentationml.notesSlide+xml"/>
  <Override PartName="/ppt/tags/tag82.xml" ContentType="application/vnd.openxmlformats-officedocument.presentationml.tags+xml"/>
  <Override PartName="/ppt/notesSlides/notesSlide52.xml" ContentType="application/vnd.openxmlformats-officedocument.presentationml.notesSlide+xml"/>
  <Override PartName="/ppt/tags/tag83.xml" ContentType="application/vnd.openxmlformats-officedocument.presentationml.tags+xml"/>
  <Override PartName="/ppt/notesSlides/notesSlide53.xml" ContentType="application/vnd.openxmlformats-officedocument.presentationml.notesSlide+xml"/>
  <Override PartName="/ppt/tags/tag84.xml" ContentType="application/vnd.openxmlformats-officedocument.presentationml.tags+xml"/>
  <Override PartName="/ppt/notesSlides/notesSlide54.xml" ContentType="application/vnd.openxmlformats-officedocument.presentationml.notesSlide+xml"/>
  <Override PartName="/ppt/tags/tag85.xml" ContentType="application/vnd.openxmlformats-officedocument.presentationml.tags+xml"/>
  <Override PartName="/ppt/notesSlides/notesSlide55.xml" ContentType="application/vnd.openxmlformats-officedocument.presentationml.notesSlide+xml"/>
  <Override PartName="/ppt/tags/tag86.xml" ContentType="application/vnd.openxmlformats-officedocument.presentationml.tags+xml"/>
  <Override PartName="/ppt/notesSlides/notesSlide56.xml" ContentType="application/vnd.openxmlformats-officedocument.presentationml.notesSlide+xml"/>
  <Override PartName="/ppt/tags/tag87.xml" ContentType="application/vnd.openxmlformats-officedocument.presentationml.tags+xml"/>
  <Override PartName="/ppt/notesSlides/notesSlide57.xml" ContentType="application/vnd.openxmlformats-officedocument.presentationml.notesSlide+xml"/>
  <Override PartName="/ppt/tags/tag88.xml" ContentType="application/vnd.openxmlformats-officedocument.presentationml.tags+xml"/>
  <Override PartName="/ppt/notesSlides/notesSlide58.xml" ContentType="application/vnd.openxmlformats-officedocument.presentationml.notesSlide+xml"/>
  <Override PartName="/ppt/tags/tag8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0.xml" ContentType="application/vnd.openxmlformats-officedocument.presentationml.tags+xml"/>
  <Override PartName="/ppt/notesSlides/notesSlide63.xml" ContentType="application/vnd.openxmlformats-officedocument.presentationml.notesSlide+xml"/>
  <Override PartName="/ppt/tags/tag91.xml" ContentType="application/vnd.openxmlformats-officedocument.presentationml.tags+xml"/>
  <Override PartName="/ppt/notesSlides/notesSlide64.xml" ContentType="application/vnd.openxmlformats-officedocument.presentationml.notesSlide+xml"/>
  <Override PartName="/ppt/tags/tag92.xml" ContentType="application/vnd.openxmlformats-officedocument.presentationml.tags+xml"/>
  <Override PartName="/ppt/notesSlides/notesSlide65.xml" ContentType="application/vnd.openxmlformats-officedocument.presentationml.notesSlide+xml"/>
  <Override PartName="/ppt/tags/tag93.xml" ContentType="application/vnd.openxmlformats-officedocument.presentationml.tags+xml"/>
  <Override PartName="/ppt/notesSlides/notesSlide66.xml" ContentType="application/vnd.openxmlformats-officedocument.presentationml.notesSlide+xml"/>
  <Override PartName="/ppt/tags/tag94.xml" ContentType="application/vnd.openxmlformats-officedocument.presentationml.tags+xml"/>
  <Override PartName="/ppt/notesSlides/notesSlide67.xml" ContentType="application/vnd.openxmlformats-officedocument.presentationml.notesSlide+xml"/>
  <Override PartName="/ppt/tags/tag95.xml" ContentType="application/vnd.openxmlformats-officedocument.presentationml.tags+xml"/>
  <Override PartName="/ppt/notesSlides/notesSlide68.xml" ContentType="application/vnd.openxmlformats-officedocument.presentationml.notesSlide+xml"/>
  <Override PartName="/ppt/tags/tag96.xml" ContentType="application/vnd.openxmlformats-officedocument.presentationml.tags+xml"/>
  <Override PartName="/ppt/notesSlides/notesSlide69.xml" ContentType="application/vnd.openxmlformats-officedocument.presentationml.notesSlide+xml"/>
  <Override PartName="/ppt/tags/tag97.xml" ContentType="application/vnd.openxmlformats-officedocument.presentationml.tags+xml"/>
  <Override PartName="/ppt/notesSlides/notesSlide70.xml" ContentType="application/vnd.openxmlformats-officedocument.presentationml.notesSlide+xml"/>
  <Override PartName="/ppt/tags/tag98.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73.xml" ContentType="application/vnd.openxmlformats-officedocument.presentationml.notesSlide+xml"/>
  <Override PartName="/ppt/tags/tag10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10.xml" ContentType="application/vnd.openxmlformats-officedocument.presentationml.tags+xml"/>
  <Override PartName="/ppt/notesSlides/notesSlide76.xml" ContentType="application/vnd.openxmlformats-officedocument.presentationml.notesSlide+xml"/>
  <Override PartName="/ppt/tags/tag111.xml" ContentType="application/vnd.openxmlformats-officedocument.presentationml.tags+xml"/>
  <Override PartName="/ppt/notesSlides/notesSlide7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80.xml" ContentType="application/vnd.openxmlformats-officedocument.presentationml.notesSlide+xml"/>
  <Override PartName="/ppt/tags/tag118.xml" ContentType="application/vnd.openxmlformats-officedocument.presentationml.tags+xml"/>
  <Override PartName="/ppt/notesSlides/notesSlide81.xml" ContentType="application/vnd.openxmlformats-officedocument.presentationml.notesSlide+xml"/>
  <Override PartName="/ppt/tags/tag119.xml" ContentType="application/vnd.openxmlformats-officedocument.presentationml.tags+xml"/>
  <Override PartName="/ppt/notesSlides/notesSlide82.xml" ContentType="application/vnd.openxmlformats-officedocument.presentationml.notesSlide+xml"/>
  <Override PartName="/ppt/tags/tag120.xml" ContentType="application/vnd.openxmlformats-officedocument.presentationml.tags+xml"/>
  <Override PartName="/ppt/notesSlides/notesSlide83.xml" ContentType="application/vnd.openxmlformats-officedocument.presentationml.notesSlide+xml"/>
  <Override PartName="/ppt/tags/tag121.xml" ContentType="application/vnd.openxmlformats-officedocument.presentationml.tags+xml"/>
  <Override PartName="/ppt/notesSlides/notesSlide84.xml" ContentType="application/vnd.openxmlformats-officedocument.presentationml.notesSlide+xml"/>
  <Override PartName="/ppt/tags/tag122.xml" ContentType="application/vnd.openxmlformats-officedocument.presentationml.tags+xml"/>
  <Override PartName="/ppt/notesSlides/notesSlide85.xml" ContentType="application/vnd.openxmlformats-officedocument.presentationml.notesSlide+xml"/>
  <Override PartName="/ppt/tags/tag123.xml" ContentType="application/vnd.openxmlformats-officedocument.presentationml.tags+xml"/>
  <Override PartName="/ppt/notesSlides/notesSlide86.xml" ContentType="application/vnd.openxmlformats-officedocument.presentationml.notesSlide+xml"/>
  <Override PartName="/ppt/tags/tag124.xml" ContentType="application/vnd.openxmlformats-officedocument.presentationml.tags+xml"/>
  <Override PartName="/ppt/notesSlides/notesSlide87.xml" ContentType="application/vnd.openxmlformats-officedocument.presentationml.notesSlide+xml"/>
  <Override PartName="/ppt/tags/tag125.xml" ContentType="application/vnd.openxmlformats-officedocument.presentationml.tags+xml"/>
  <Override PartName="/ppt/notesSlides/notesSlide8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handoutMasterIdLst>
    <p:handoutMasterId r:id="rId172"/>
  </p:handoutMasterIdLst>
  <p:sldIdLst>
    <p:sldId id="690" r:id="rId2"/>
    <p:sldId id="691" r:id="rId3"/>
    <p:sldId id="692" r:id="rId4"/>
    <p:sldId id="693" r:id="rId5"/>
    <p:sldId id="694" r:id="rId6"/>
    <p:sldId id="695" r:id="rId7"/>
    <p:sldId id="698" r:id="rId8"/>
    <p:sldId id="699" r:id="rId9"/>
    <p:sldId id="564" r:id="rId10"/>
    <p:sldId id="700" r:id="rId11"/>
    <p:sldId id="567" r:id="rId12"/>
    <p:sldId id="764" r:id="rId13"/>
    <p:sldId id="765" r:id="rId14"/>
    <p:sldId id="766" r:id="rId15"/>
    <p:sldId id="767" r:id="rId16"/>
    <p:sldId id="768" r:id="rId17"/>
    <p:sldId id="702" r:id="rId18"/>
    <p:sldId id="703" r:id="rId19"/>
    <p:sldId id="569" r:id="rId20"/>
    <p:sldId id="710" r:id="rId21"/>
    <p:sldId id="711" r:id="rId22"/>
    <p:sldId id="706" r:id="rId23"/>
    <p:sldId id="708" r:id="rId24"/>
    <p:sldId id="707" r:id="rId25"/>
    <p:sldId id="709" r:id="rId26"/>
    <p:sldId id="705" r:id="rId27"/>
    <p:sldId id="575" r:id="rId28"/>
    <p:sldId id="680" r:id="rId29"/>
    <p:sldId id="576" r:id="rId30"/>
    <p:sldId id="577" r:id="rId31"/>
    <p:sldId id="712" r:id="rId32"/>
    <p:sldId id="715" r:id="rId33"/>
    <p:sldId id="714" r:id="rId34"/>
    <p:sldId id="716" r:id="rId35"/>
    <p:sldId id="713" r:id="rId36"/>
    <p:sldId id="717" r:id="rId37"/>
    <p:sldId id="718" r:id="rId38"/>
    <p:sldId id="579" r:id="rId39"/>
    <p:sldId id="580" r:id="rId40"/>
    <p:sldId id="581" r:id="rId41"/>
    <p:sldId id="719" r:id="rId42"/>
    <p:sldId id="585" r:id="rId43"/>
    <p:sldId id="720" r:id="rId44"/>
    <p:sldId id="769" r:id="rId45"/>
    <p:sldId id="737" r:id="rId46"/>
    <p:sldId id="738" r:id="rId47"/>
    <p:sldId id="746" r:id="rId48"/>
    <p:sldId id="747" r:id="rId49"/>
    <p:sldId id="745" r:id="rId50"/>
    <p:sldId id="744" r:id="rId51"/>
    <p:sldId id="739" r:id="rId52"/>
    <p:sldId id="740" r:id="rId53"/>
    <p:sldId id="741" r:id="rId54"/>
    <p:sldId id="742" r:id="rId55"/>
    <p:sldId id="743" r:id="rId56"/>
    <p:sldId id="723" r:id="rId57"/>
    <p:sldId id="722" r:id="rId58"/>
    <p:sldId id="724" r:id="rId59"/>
    <p:sldId id="725" r:id="rId60"/>
    <p:sldId id="588" r:id="rId61"/>
    <p:sldId id="736" r:id="rId62"/>
    <p:sldId id="728" r:id="rId63"/>
    <p:sldId id="731" r:id="rId64"/>
    <p:sldId id="730" r:id="rId65"/>
    <p:sldId id="729" r:id="rId66"/>
    <p:sldId id="732" r:id="rId67"/>
    <p:sldId id="770" r:id="rId68"/>
    <p:sldId id="733" r:id="rId69"/>
    <p:sldId id="589" r:id="rId70"/>
    <p:sldId id="590" r:id="rId71"/>
    <p:sldId id="591" r:id="rId72"/>
    <p:sldId id="748" r:id="rId73"/>
    <p:sldId id="598" r:id="rId74"/>
    <p:sldId id="599" r:id="rId75"/>
    <p:sldId id="600" r:id="rId76"/>
    <p:sldId id="601" r:id="rId77"/>
    <p:sldId id="602" r:id="rId78"/>
    <p:sldId id="760" r:id="rId79"/>
    <p:sldId id="761" r:id="rId80"/>
    <p:sldId id="603" r:id="rId81"/>
    <p:sldId id="686" r:id="rId82"/>
    <p:sldId id="773" r:id="rId83"/>
    <p:sldId id="772" r:id="rId84"/>
    <p:sldId id="771" r:id="rId85"/>
    <p:sldId id="774" r:id="rId86"/>
    <p:sldId id="295" r:id="rId87"/>
    <p:sldId id="610" r:id="rId88"/>
    <p:sldId id="749" r:id="rId89"/>
    <p:sldId id="750" r:id="rId90"/>
    <p:sldId id="438" r:id="rId91"/>
    <p:sldId id="439" r:id="rId92"/>
    <p:sldId id="775" r:id="rId93"/>
    <p:sldId id="440" r:id="rId94"/>
    <p:sldId id="682" r:id="rId95"/>
    <p:sldId id="683" r:id="rId96"/>
    <p:sldId id="684" r:id="rId97"/>
    <p:sldId id="441" r:id="rId98"/>
    <p:sldId id="443" r:id="rId99"/>
    <p:sldId id="444" r:id="rId100"/>
    <p:sldId id="448" r:id="rId101"/>
    <p:sldId id="752" r:id="rId102"/>
    <p:sldId id="751" r:id="rId103"/>
    <p:sldId id="450" r:id="rId104"/>
    <p:sldId id="451" r:id="rId105"/>
    <p:sldId id="452" r:id="rId106"/>
    <p:sldId id="453" r:id="rId107"/>
    <p:sldId id="456" r:id="rId108"/>
    <p:sldId id="457" r:id="rId109"/>
    <p:sldId id="458" r:id="rId110"/>
    <p:sldId id="753" r:id="rId111"/>
    <p:sldId id="759" r:id="rId112"/>
    <p:sldId id="776" r:id="rId113"/>
    <p:sldId id="460" r:id="rId114"/>
    <p:sldId id="461" r:id="rId115"/>
    <p:sldId id="558" r:id="rId116"/>
    <p:sldId id="463" r:id="rId117"/>
    <p:sldId id="754" r:id="rId118"/>
    <p:sldId id="561" r:id="rId119"/>
    <p:sldId id="779" r:id="rId120"/>
    <p:sldId id="778" r:id="rId121"/>
    <p:sldId id="777" r:id="rId122"/>
    <p:sldId id="465" r:id="rId123"/>
    <p:sldId id="562" r:id="rId124"/>
    <p:sldId id="468" r:id="rId125"/>
    <p:sldId id="469" r:id="rId126"/>
    <p:sldId id="470" r:id="rId127"/>
    <p:sldId id="471" r:id="rId128"/>
    <p:sldId id="476" r:id="rId129"/>
    <p:sldId id="477" r:id="rId130"/>
    <p:sldId id="478" r:id="rId131"/>
    <p:sldId id="479" r:id="rId132"/>
    <p:sldId id="762" r:id="rId133"/>
    <p:sldId id="763" r:id="rId134"/>
    <p:sldId id="757" r:id="rId135"/>
    <p:sldId id="755" r:id="rId136"/>
    <p:sldId id="756" r:id="rId137"/>
    <p:sldId id="618" r:id="rId138"/>
    <p:sldId id="619" r:id="rId139"/>
    <p:sldId id="620" r:id="rId140"/>
    <p:sldId id="621" r:id="rId141"/>
    <p:sldId id="622" r:id="rId142"/>
    <p:sldId id="758" r:id="rId143"/>
    <p:sldId id="625" r:id="rId144"/>
    <p:sldId id="626" r:id="rId145"/>
    <p:sldId id="627" r:id="rId146"/>
    <p:sldId id="628" r:id="rId147"/>
    <p:sldId id="629" r:id="rId148"/>
    <p:sldId id="630" r:id="rId149"/>
    <p:sldId id="631" r:id="rId150"/>
    <p:sldId id="632" r:id="rId151"/>
    <p:sldId id="633" r:id="rId152"/>
    <p:sldId id="634" r:id="rId153"/>
    <p:sldId id="635" r:id="rId154"/>
    <p:sldId id="636" r:id="rId155"/>
    <p:sldId id="637" r:id="rId156"/>
    <p:sldId id="638" r:id="rId157"/>
    <p:sldId id="639" r:id="rId158"/>
    <p:sldId id="640" r:id="rId159"/>
    <p:sldId id="641" r:id="rId160"/>
    <p:sldId id="642" r:id="rId161"/>
    <p:sldId id="643" r:id="rId162"/>
    <p:sldId id="644" r:id="rId163"/>
    <p:sldId id="645" r:id="rId164"/>
    <p:sldId id="646" r:id="rId165"/>
    <p:sldId id="647" r:id="rId166"/>
    <p:sldId id="648" r:id="rId167"/>
    <p:sldId id="649" r:id="rId168"/>
    <p:sldId id="650" r:id="rId169"/>
    <p:sldId id="651" r:id="rId17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
          <p15:clr>
            <a:srgbClr val="A4A3A4"/>
          </p15:clr>
        </p15:guide>
        <p15:guide id="2" pos="38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B2B2B2"/>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9316"/>
  </p:normalViewPr>
  <p:slideViewPr>
    <p:cSldViewPr snapToGrid="0" showGuides="1">
      <p:cViewPr varScale="1">
        <p:scale>
          <a:sx n="87" d="100"/>
          <a:sy n="87" d="100"/>
        </p:scale>
        <p:origin x="1632" y="184"/>
      </p:cViewPr>
      <p:guideLst>
        <p:guide orient="horz" pos="186"/>
        <p:guide pos="380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noFill/>
              <a:round/>
            </a:ln>
            <a:effectLst/>
          </c:spPr>
          <c:marker>
            <c:symbol val="none"/>
          </c:marker>
          <c:xVal>
            <c:numRef>
              <c:f>Sheet1!$A$2:$A$6</c:f>
              <c:numCache>
                <c:formatCode>General</c:formatCode>
                <c:ptCount val="5"/>
                <c:pt idx="0">
                  <c:v>0</c:v>
                </c:pt>
                <c:pt idx="1">
                  <c:v>1</c:v>
                </c:pt>
                <c:pt idx="2">
                  <c:v>2</c:v>
                </c:pt>
                <c:pt idx="3">
                  <c:v>3</c:v>
                </c:pt>
                <c:pt idx="4">
                  <c:v>4</c:v>
                </c:pt>
              </c:numCache>
            </c:numRef>
          </c:xVal>
          <c:yVal>
            <c:numRef>
              <c:f>Sheet1!$B$2:$B$6</c:f>
              <c:numCache>
                <c:formatCode>General</c:formatCode>
                <c:ptCount val="5"/>
                <c:pt idx="0">
                  <c:v>1</c:v>
                </c:pt>
                <c:pt idx="1">
                  <c:v>2</c:v>
                </c:pt>
                <c:pt idx="2">
                  <c:v>4</c:v>
                </c:pt>
                <c:pt idx="3">
                  <c:v>8</c:v>
                </c:pt>
                <c:pt idx="4">
                  <c:v>16</c:v>
                </c:pt>
              </c:numCache>
            </c:numRef>
          </c:yVal>
          <c:smooth val="1"/>
          <c:extLst>
            <c:ext xmlns:c16="http://schemas.microsoft.com/office/drawing/2014/chart" uri="{C3380CC4-5D6E-409C-BE32-E72D297353CC}">
              <c16:uniqueId val="{00000000-852E-194D-9F18-E6043A6023DF}"/>
            </c:ext>
          </c:extLst>
        </c:ser>
        <c:dLbls>
          <c:showLegendKey val="0"/>
          <c:showVal val="0"/>
          <c:showCatName val="0"/>
          <c:showSerName val="0"/>
          <c:showPercent val="0"/>
          <c:showBubbleSize val="0"/>
        </c:dLbls>
        <c:axId val="1744630064"/>
        <c:axId val="1744693552"/>
      </c:scatterChart>
      <c:valAx>
        <c:axId val="1744630064"/>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44693552"/>
        <c:crosses val="autoZero"/>
        <c:crossBetween val="midCat"/>
        <c:majorUnit val="1"/>
      </c:valAx>
      <c:valAx>
        <c:axId val="174469355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44630064"/>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Sheet1!$A$2:$A$24</c:f>
              <c:numCache>
                <c:formatCode>General</c:formatCode>
                <c:ptCount val="2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17.2</c:v>
                </c:pt>
                <c:pt idx="18">
                  <c:v>18.2</c:v>
                </c:pt>
                <c:pt idx="19">
                  <c:v>19.2</c:v>
                </c:pt>
                <c:pt idx="20">
                  <c:v>20.2</c:v>
                </c:pt>
                <c:pt idx="21">
                  <c:v>21.2</c:v>
                </c:pt>
                <c:pt idx="22">
                  <c:v>22.2</c:v>
                </c:pt>
              </c:numCache>
            </c:numRef>
          </c:xVal>
          <c:yVal>
            <c:numRef>
              <c:f>Sheet1!$B$2:$B$24</c:f>
              <c:numCache>
                <c:formatCode>General</c:formatCode>
                <c:ptCount val="23"/>
                <c:pt idx="0">
                  <c:v>1</c:v>
                </c:pt>
                <c:pt idx="1">
                  <c:v>2</c:v>
                </c:pt>
                <c:pt idx="2">
                  <c:v>4</c:v>
                </c:pt>
                <c:pt idx="3">
                  <c:v>8</c:v>
                </c:pt>
                <c:pt idx="4">
                  <c:v>16</c:v>
                </c:pt>
                <c:pt idx="5">
                  <c:v>17</c:v>
                </c:pt>
                <c:pt idx="6">
                  <c:v>18</c:v>
                </c:pt>
                <c:pt idx="7">
                  <c:v>19</c:v>
                </c:pt>
                <c:pt idx="8">
                  <c:v>20</c:v>
                </c:pt>
                <c:pt idx="9">
                  <c:v>21</c:v>
                </c:pt>
                <c:pt idx="10">
                  <c:v>22</c:v>
                </c:pt>
                <c:pt idx="11">
                  <c:v>23</c:v>
                </c:pt>
                <c:pt idx="12">
                  <c:v>24</c:v>
                </c:pt>
                <c:pt idx="13">
                  <c:v>1</c:v>
                </c:pt>
                <c:pt idx="14">
                  <c:v>2</c:v>
                </c:pt>
                <c:pt idx="15">
                  <c:v>4</c:v>
                </c:pt>
                <c:pt idx="16">
                  <c:v>8</c:v>
                </c:pt>
                <c:pt idx="17">
                  <c:v>12</c:v>
                </c:pt>
                <c:pt idx="18">
                  <c:v>13</c:v>
                </c:pt>
                <c:pt idx="19">
                  <c:v>14</c:v>
                </c:pt>
                <c:pt idx="20">
                  <c:v>15</c:v>
                </c:pt>
                <c:pt idx="21">
                  <c:v>16</c:v>
                </c:pt>
                <c:pt idx="22">
                  <c:v>17</c:v>
                </c:pt>
              </c:numCache>
            </c:numRef>
          </c:yVal>
          <c:smooth val="1"/>
          <c:extLst>
            <c:ext xmlns:c16="http://schemas.microsoft.com/office/drawing/2014/chart" uri="{C3380CC4-5D6E-409C-BE32-E72D297353CC}">
              <c16:uniqueId val="{00000000-6DB5-4F41-99CF-CF3FF01F5A78}"/>
            </c:ext>
          </c:extLst>
        </c:ser>
        <c:dLbls>
          <c:showLegendKey val="0"/>
          <c:showVal val="0"/>
          <c:showCatName val="0"/>
          <c:showSerName val="0"/>
          <c:showPercent val="0"/>
          <c:showBubbleSize val="0"/>
        </c:dLbls>
        <c:axId val="1709358544"/>
        <c:axId val="1709828496"/>
      </c:scatterChart>
      <c:valAx>
        <c:axId val="1709358544"/>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09828496"/>
        <c:crosses val="autoZero"/>
        <c:crossBetween val="midCat"/>
        <c:majorUnit val="1"/>
      </c:valAx>
      <c:valAx>
        <c:axId val="1709828496"/>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09358544"/>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Sheet1!$A$2:$A$15</c:f>
              <c:numCache>
                <c:formatCode>General</c:formatCode>
                <c:ptCount val="14"/>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Sheet1!$B$2:$B$15</c:f>
              <c:numCache>
                <c:formatCode>General</c:formatCode>
                <c:ptCount val="14"/>
                <c:pt idx="0">
                  <c:v>1</c:v>
                </c:pt>
                <c:pt idx="1">
                  <c:v>2</c:v>
                </c:pt>
                <c:pt idx="2">
                  <c:v>4</c:v>
                </c:pt>
                <c:pt idx="3">
                  <c:v>8</c:v>
                </c:pt>
                <c:pt idx="4">
                  <c:v>16</c:v>
                </c:pt>
                <c:pt idx="5">
                  <c:v>17</c:v>
                </c:pt>
                <c:pt idx="6">
                  <c:v>18</c:v>
                </c:pt>
                <c:pt idx="7">
                  <c:v>19</c:v>
                </c:pt>
                <c:pt idx="8">
                  <c:v>20</c:v>
                </c:pt>
                <c:pt idx="9">
                  <c:v>21</c:v>
                </c:pt>
                <c:pt idx="10">
                  <c:v>22</c:v>
                </c:pt>
                <c:pt idx="11">
                  <c:v>23</c:v>
                </c:pt>
                <c:pt idx="12">
                  <c:v>24</c:v>
                </c:pt>
                <c:pt idx="13">
                  <c:v>12</c:v>
                </c:pt>
              </c:numCache>
            </c:numRef>
          </c:yVal>
          <c:smooth val="1"/>
          <c:extLst>
            <c:ext xmlns:c16="http://schemas.microsoft.com/office/drawing/2014/chart" uri="{C3380CC4-5D6E-409C-BE32-E72D297353CC}">
              <c16:uniqueId val="{00000000-226A-244A-856E-13FA57D71AA3}"/>
            </c:ext>
          </c:extLst>
        </c:ser>
        <c:dLbls>
          <c:showLegendKey val="0"/>
          <c:showVal val="0"/>
          <c:showCatName val="0"/>
          <c:showSerName val="0"/>
          <c:showPercent val="0"/>
          <c:showBubbleSize val="0"/>
        </c:dLbls>
        <c:axId val="1847235872"/>
        <c:axId val="1847296304"/>
      </c:scatterChart>
      <c:valAx>
        <c:axId val="1847235872"/>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47296304"/>
        <c:crosses val="autoZero"/>
        <c:crossBetween val="midCat"/>
        <c:majorUnit val="1"/>
      </c:valAx>
      <c:valAx>
        <c:axId val="1847296304"/>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47235872"/>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Sheet1!$A$2:$A$15</c:f>
              <c:numCache>
                <c:formatCode>General</c:formatCode>
                <c:ptCount val="14"/>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Sheet1!$B$2:$B$15</c:f>
              <c:numCache>
                <c:formatCode>General</c:formatCode>
                <c:ptCount val="14"/>
                <c:pt idx="0">
                  <c:v>1</c:v>
                </c:pt>
                <c:pt idx="1">
                  <c:v>2</c:v>
                </c:pt>
                <c:pt idx="2">
                  <c:v>4</c:v>
                </c:pt>
                <c:pt idx="3">
                  <c:v>8</c:v>
                </c:pt>
                <c:pt idx="4">
                  <c:v>16</c:v>
                </c:pt>
                <c:pt idx="5">
                  <c:v>17</c:v>
                </c:pt>
                <c:pt idx="6">
                  <c:v>18</c:v>
                </c:pt>
                <c:pt idx="7">
                  <c:v>19</c:v>
                </c:pt>
                <c:pt idx="8">
                  <c:v>20</c:v>
                </c:pt>
                <c:pt idx="9">
                  <c:v>21</c:v>
                </c:pt>
                <c:pt idx="10">
                  <c:v>22</c:v>
                </c:pt>
                <c:pt idx="11">
                  <c:v>23</c:v>
                </c:pt>
                <c:pt idx="12">
                  <c:v>24</c:v>
                </c:pt>
                <c:pt idx="13">
                  <c:v>12</c:v>
                </c:pt>
              </c:numCache>
            </c:numRef>
          </c:yVal>
          <c:smooth val="1"/>
          <c:extLst>
            <c:ext xmlns:c16="http://schemas.microsoft.com/office/drawing/2014/chart" uri="{C3380CC4-5D6E-409C-BE32-E72D297353CC}">
              <c16:uniqueId val="{00000000-04EC-124C-8587-B5630580E1E0}"/>
            </c:ext>
          </c:extLst>
        </c:ser>
        <c:dLbls>
          <c:showLegendKey val="0"/>
          <c:showVal val="0"/>
          <c:showCatName val="0"/>
          <c:showSerName val="0"/>
          <c:showPercent val="0"/>
          <c:showBubbleSize val="0"/>
        </c:dLbls>
        <c:axId val="1996166064"/>
        <c:axId val="1996168112"/>
      </c:scatterChart>
      <c:valAx>
        <c:axId val="1996166064"/>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6168112"/>
        <c:crosses val="autoZero"/>
        <c:crossBetween val="midCat"/>
        <c:majorUnit val="1"/>
      </c:valAx>
      <c:valAx>
        <c:axId val="199616811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6166064"/>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xVal>
          <c:yVal>
            <c:numRef>
              <c:f>Sheet1!$B$2:$B$20</c:f>
              <c:numCache>
                <c:formatCode>General</c:formatCode>
                <c:ptCount val="19"/>
                <c:pt idx="0">
                  <c:v>1</c:v>
                </c:pt>
                <c:pt idx="1">
                  <c:v>2</c:v>
                </c:pt>
                <c:pt idx="2">
                  <c:v>4</c:v>
                </c:pt>
                <c:pt idx="3">
                  <c:v>8</c:v>
                </c:pt>
                <c:pt idx="4">
                  <c:v>16</c:v>
                </c:pt>
                <c:pt idx="5">
                  <c:v>17</c:v>
                </c:pt>
                <c:pt idx="6">
                  <c:v>18</c:v>
                </c:pt>
                <c:pt idx="7">
                  <c:v>19</c:v>
                </c:pt>
                <c:pt idx="8">
                  <c:v>20</c:v>
                </c:pt>
                <c:pt idx="9">
                  <c:v>21</c:v>
                </c:pt>
                <c:pt idx="10">
                  <c:v>22</c:v>
                </c:pt>
                <c:pt idx="11">
                  <c:v>23</c:v>
                </c:pt>
                <c:pt idx="12">
                  <c:v>24</c:v>
                </c:pt>
                <c:pt idx="13">
                  <c:v>12</c:v>
                </c:pt>
                <c:pt idx="14">
                  <c:v>13</c:v>
                </c:pt>
                <c:pt idx="15">
                  <c:v>14</c:v>
                </c:pt>
                <c:pt idx="16">
                  <c:v>15</c:v>
                </c:pt>
                <c:pt idx="17">
                  <c:v>16</c:v>
                </c:pt>
                <c:pt idx="18">
                  <c:v>17</c:v>
                </c:pt>
              </c:numCache>
            </c:numRef>
          </c:yVal>
          <c:smooth val="1"/>
          <c:extLst>
            <c:ext xmlns:c16="http://schemas.microsoft.com/office/drawing/2014/chart" uri="{C3380CC4-5D6E-409C-BE32-E72D297353CC}">
              <c16:uniqueId val="{00000000-0F96-8E4F-91A4-4FEA23EE3660}"/>
            </c:ext>
          </c:extLst>
        </c:ser>
        <c:dLbls>
          <c:showLegendKey val="0"/>
          <c:showVal val="0"/>
          <c:showCatName val="0"/>
          <c:showSerName val="0"/>
          <c:showPercent val="0"/>
          <c:showBubbleSize val="0"/>
        </c:dLbls>
        <c:axId val="1995596944"/>
        <c:axId val="1995994864"/>
      </c:scatterChart>
      <c:valAx>
        <c:axId val="1995596944"/>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994864"/>
        <c:crosses val="autoZero"/>
        <c:crossBetween val="midCat"/>
        <c:majorUnit val="1"/>
      </c:valAx>
      <c:valAx>
        <c:axId val="1995994864"/>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596944"/>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Sheet1!$A$2:$A$24</c:f>
              <c:numCache>
                <c:formatCode>General</c:formatCode>
                <c:ptCount val="2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17.2</c:v>
                </c:pt>
                <c:pt idx="18">
                  <c:v>18.2</c:v>
                </c:pt>
                <c:pt idx="19">
                  <c:v>19.2</c:v>
                </c:pt>
                <c:pt idx="20">
                  <c:v>20.2</c:v>
                </c:pt>
                <c:pt idx="21">
                  <c:v>21.2</c:v>
                </c:pt>
                <c:pt idx="22">
                  <c:v>22.2</c:v>
                </c:pt>
              </c:numCache>
            </c:numRef>
          </c:xVal>
          <c:yVal>
            <c:numRef>
              <c:f>Sheet1!$B$2:$B$24</c:f>
              <c:numCache>
                <c:formatCode>General</c:formatCode>
                <c:ptCount val="23"/>
                <c:pt idx="0">
                  <c:v>1</c:v>
                </c:pt>
                <c:pt idx="1">
                  <c:v>2</c:v>
                </c:pt>
                <c:pt idx="2">
                  <c:v>4</c:v>
                </c:pt>
                <c:pt idx="3">
                  <c:v>8</c:v>
                </c:pt>
                <c:pt idx="4">
                  <c:v>16</c:v>
                </c:pt>
                <c:pt idx="5">
                  <c:v>17</c:v>
                </c:pt>
                <c:pt idx="6">
                  <c:v>18</c:v>
                </c:pt>
                <c:pt idx="7">
                  <c:v>19</c:v>
                </c:pt>
                <c:pt idx="8">
                  <c:v>20</c:v>
                </c:pt>
                <c:pt idx="9">
                  <c:v>21</c:v>
                </c:pt>
                <c:pt idx="10">
                  <c:v>22</c:v>
                </c:pt>
                <c:pt idx="11">
                  <c:v>23</c:v>
                </c:pt>
                <c:pt idx="12">
                  <c:v>24</c:v>
                </c:pt>
                <c:pt idx="13">
                  <c:v>1</c:v>
                </c:pt>
                <c:pt idx="14">
                  <c:v>2</c:v>
                </c:pt>
                <c:pt idx="15">
                  <c:v>4</c:v>
                </c:pt>
                <c:pt idx="16">
                  <c:v>8</c:v>
                </c:pt>
                <c:pt idx="17">
                  <c:v>12</c:v>
                </c:pt>
                <c:pt idx="18">
                  <c:v>13</c:v>
                </c:pt>
                <c:pt idx="19">
                  <c:v>14</c:v>
                </c:pt>
                <c:pt idx="20">
                  <c:v>15</c:v>
                </c:pt>
                <c:pt idx="21">
                  <c:v>16</c:v>
                </c:pt>
                <c:pt idx="22">
                  <c:v>17</c:v>
                </c:pt>
              </c:numCache>
            </c:numRef>
          </c:yVal>
          <c:smooth val="1"/>
          <c:extLst>
            <c:ext xmlns:c16="http://schemas.microsoft.com/office/drawing/2014/chart" uri="{C3380CC4-5D6E-409C-BE32-E72D297353CC}">
              <c16:uniqueId val="{00000000-AC98-FB41-9EA8-D0F87BCD63EF}"/>
            </c:ext>
          </c:extLst>
        </c:ser>
        <c:dLbls>
          <c:showLegendKey val="0"/>
          <c:showVal val="0"/>
          <c:showCatName val="0"/>
          <c:showSerName val="0"/>
          <c:showPercent val="0"/>
          <c:showBubbleSize val="0"/>
        </c:dLbls>
        <c:axId val="1812787616"/>
        <c:axId val="1812574432"/>
      </c:scatterChart>
      <c:valAx>
        <c:axId val="1812787616"/>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12574432"/>
        <c:crosses val="autoZero"/>
        <c:crossBetween val="midCat"/>
        <c:majorUnit val="1"/>
      </c:valAx>
      <c:valAx>
        <c:axId val="181257443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12787616"/>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xVal>
          <c:yVal>
            <c:numRef>
              <c:f>Sheet1!$B$2:$B$20</c:f>
              <c:numCache>
                <c:formatCode>General</c:formatCode>
                <c:ptCount val="19"/>
                <c:pt idx="0">
                  <c:v>1</c:v>
                </c:pt>
                <c:pt idx="1">
                  <c:v>2</c:v>
                </c:pt>
                <c:pt idx="2">
                  <c:v>4</c:v>
                </c:pt>
                <c:pt idx="3">
                  <c:v>8</c:v>
                </c:pt>
                <c:pt idx="4">
                  <c:v>16</c:v>
                </c:pt>
                <c:pt idx="5">
                  <c:v>17</c:v>
                </c:pt>
                <c:pt idx="6">
                  <c:v>18</c:v>
                </c:pt>
                <c:pt idx="7">
                  <c:v>19</c:v>
                </c:pt>
                <c:pt idx="8">
                  <c:v>20</c:v>
                </c:pt>
                <c:pt idx="9">
                  <c:v>21</c:v>
                </c:pt>
                <c:pt idx="10">
                  <c:v>22</c:v>
                </c:pt>
                <c:pt idx="11">
                  <c:v>23</c:v>
                </c:pt>
                <c:pt idx="12">
                  <c:v>24</c:v>
                </c:pt>
                <c:pt idx="13">
                  <c:v>12</c:v>
                </c:pt>
                <c:pt idx="14">
                  <c:v>13</c:v>
                </c:pt>
                <c:pt idx="15">
                  <c:v>14</c:v>
                </c:pt>
                <c:pt idx="16">
                  <c:v>15</c:v>
                </c:pt>
                <c:pt idx="17">
                  <c:v>16</c:v>
                </c:pt>
                <c:pt idx="18">
                  <c:v>17</c:v>
                </c:pt>
              </c:numCache>
            </c:numRef>
          </c:yVal>
          <c:smooth val="1"/>
          <c:extLst>
            <c:ext xmlns:c16="http://schemas.microsoft.com/office/drawing/2014/chart" uri="{C3380CC4-5D6E-409C-BE32-E72D297353CC}">
              <c16:uniqueId val="{00000000-F356-844F-AE4E-1E44A0B5666D}"/>
            </c:ext>
          </c:extLst>
        </c:ser>
        <c:dLbls>
          <c:showLegendKey val="0"/>
          <c:showVal val="0"/>
          <c:showCatName val="0"/>
          <c:showSerName val="0"/>
          <c:showPercent val="0"/>
          <c:showBubbleSize val="0"/>
        </c:dLbls>
        <c:axId val="-2146861952"/>
        <c:axId val="1742071712"/>
      </c:scatterChart>
      <c:valAx>
        <c:axId val="-2146861952"/>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42071712"/>
        <c:crosses val="autoZero"/>
        <c:crossBetween val="midCat"/>
        <c:majorUnit val="1"/>
      </c:valAx>
      <c:valAx>
        <c:axId val="174207171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146861952"/>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Sheet1!$A$2:$A$24</c:f>
              <c:numCache>
                <c:formatCode>General</c:formatCode>
                <c:ptCount val="2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17.2</c:v>
                </c:pt>
                <c:pt idx="18">
                  <c:v>18.2</c:v>
                </c:pt>
                <c:pt idx="19">
                  <c:v>19.2</c:v>
                </c:pt>
                <c:pt idx="20">
                  <c:v>20.2</c:v>
                </c:pt>
                <c:pt idx="21">
                  <c:v>21.2</c:v>
                </c:pt>
                <c:pt idx="22">
                  <c:v>22.2</c:v>
                </c:pt>
              </c:numCache>
            </c:numRef>
          </c:xVal>
          <c:yVal>
            <c:numRef>
              <c:f>Sheet1!$B$2:$B$24</c:f>
              <c:numCache>
                <c:formatCode>General</c:formatCode>
                <c:ptCount val="23"/>
                <c:pt idx="0">
                  <c:v>1</c:v>
                </c:pt>
                <c:pt idx="1">
                  <c:v>2</c:v>
                </c:pt>
                <c:pt idx="2">
                  <c:v>4</c:v>
                </c:pt>
                <c:pt idx="3">
                  <c:v>8</c:v>
                </c:pt>
                <c:pt idx="4">
                  <c:v>16</c:v>
                </c:pt>
                <c:pt idx="5">
                  <c:v>17</c:v>
                </c:pt>
                <c:pt idx="6">
                  <c:v>18</c:v>
                </c:pt>
                <c:pt idx="7">
                  <c:v>19</c:v>
                </c:pt>
                <c:pt idx="8">
                  <c:v>20</c:v>
                </c:pt>
                <c:pt idx="9">
                  <c:v>21</c:v>
                </c:pt>
                <c:pt idx="10">
                  <c:v>22</c:v>
                </c:pt>
                <c:pt idx="11">
                  <c:v>23</c:v>
                </c:pt>
                <c:pt idx="12">
                  <c:v>24</c:v>
                </c:pt>
                <c:pt idx="13">
                  <c:v>1</c:v>
                </c:pt>
                <c:pt idx="14">
                  <c:v>2</c:v>
                </c:pt>
                <c:pt idx="15">
                  <c:v>4</c:v>
                </c:pt>
                <c:pt idx="16">
                  <c:v>8</c:v>
                </c:pt>
                <c:pt idx="17">
                  <c:v>12</c:v>
                </c:pt>
                <c:pt idx="18">
                  <c:v>13</c:v>
                </c:pt>
                <c:pt idx="19">
                  <c:v>14</c:v>
                </c:pt>
                <c:pt idx="20">
                  <c:v>15</c:v>
                </c:pt>
                <c:pt idx="21">
                  <c:v>16</c:v>
                </c:pt>
                <c:pt idx="22">
                  <c:v>17</c:v>
                </c:pt>
              </c:numCache>
            </c:numRef>
          </c:yVal>
          <c:smooth val="1"/>
          <c:extLst>
            <c:ext xmlns:c16="http://schemas.microsoft.com/office/drawing/2014/chart" uri="{C3380CC4-5D6E-409C-BE32-E72D297353CC}">
              <c16:uniqueId val="{00000000-F646-A048-8D9F-065F63F4DDB7}"/>
            </c:ext>
          </c:extLst>
        </c:ser>
        <c:dLbls>
          <c:showLegendKey val="0"/>
          <c:showVal val="0"/>
          <c:showCatName val="0"/>
          <c:showSerName val="0"/>
          <c:showPercent val="0"/>
          <c:showBubbleSize val="0"/>
        </c:dLbls>
        <c:axId val="1744524800"/>
        <c:axId val="1744526160"/>
      </c:scatterChart>
      <c:valAx>
        <c:axId val="1744524800"/>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44526160"/>
        <c:crosses val="autoZero"/>
        <c:crossBetween val="midCat"/>
        <c:majorUnit val="1"/>
      </c:valAx>
      <c:valAx>
        <c:axId val="1744526160"/>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44524800"/>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xVal>
          <c:yVal>
            <c:numRef>
              <c:f>Sheet1!$B$2:$B$20</c:f>
              <c:numCache>
                <c:formatCode>General</c:formatCode>
                <c:ptCount val="19"/>
                <c:pt idx="0">
                  <c:v>1</c:v>
                </c:pt>
                <c:pt idx="1">
                  <c:v>2</c:v>
                </c:pt>
                <c:pt idx="2">
                  <c:v>4</c:v>
                </c:pt>
                <c:pt idx="3">
                  <c:v>8</c:v>
                </c:pt>
                <c:pt idx="4">
                  <c:v>16</c:v>
                </c:pt>
                <c:pt idx="5">
                  <c:v>17</c:v>
                </c:pt>
                <c:pt idx="6">
                  <c:v>18</c:v>
                </c:pt>
                <c:pt idx="7">
                  <c:v>19</c:v>
                </c:pt>
                <c:pt idx="8">
                  <c:v>20</c:v>
                </c:pt>
                <c:pt idx="9">
                  <c:v>21</c:v>
                </c:pt>
                <c:pt idx="10">
                  <c:v>22</c:v>
                </c:pt>
                <c:pt idx="11">
                  <c:v>23</c:v>
                </c:pt>
                <c:pt idx="12">
                  <c:v>24</c:v>
                </c:pt>
                <c:pt idx="13">
                  <c:v>12</c:v>
                </c:pt>
                <c:pt idx="14">
                  <c:v>13</c:v>
                </c:pt>
                <c:pt idx="15">
                  <c:v>14</c:v>
                </c:pt>
                <c:pt idx="16">
                  <c:v>15</c:v>
                </c:pt>
                <c:pt idx="17">
                  <c:v>16</c:v>
                </c:pt>
                <c:pt idx="18">
                  <c:v>17</c:v>
                </c:pt>
              </c:numCache>
            </c:numRef>
          </c:yVal>
          <c:smooth val="1"/>
          <c:extLst>
            <c:ext xmlns:c16="http://schemas.microsoft.com/office/drawing/2014/chart" uri="{C3380CC4-5D6E-409C-BE32-E72D297353CC}">
              <c16:uniqueId val="{00000000-0104-8C41-B2CE-432269F45D9A}"/>
            </c:ext>
          </c:extLst>
        </c:ser>
        <c:dLbls>
          <c:showLegendKey val="0"/>
          <c:showVal val="0"/>
          <c:showCatName val="0"/>
          <c:showSerName val="0"/>
          <c:showPercent val="0"/>
          <c:showBubbleSize val="0"/>
        </c:dLbls>
        <c:axId val="1993733632"/>
        <c:axId val="1994047232"/>
      </c:scatterChart>
      <c:valAx>
        <c:axId val="1993733632"/>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4047232"/>
        <c:crosses val="autoZero"/>
        <c:crossBetween val="midCat"/>
        <c:majorUnit val="1"/>
      </c:valAx>
      <c:valAx>
        <c:axId val="199404723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3733632"/>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none"/>
          </c:marker>
          <c:xVal>
            <c:numRef>
              <c:f>Sheet1!$A$2:$A$6</c:f>
              <c:numCache>
                <c:formatCode>General</c:formatCode>
                <c:ptCount val="5"/>
                <c:pt idx="0">
                  <c:v>0</c:v>
                </c:pt>
                <c:pt idx="1">
                  <c:v>1</c:v>
                </c:pt>
                <c:pt idx="2">
                  <c:v>2</c:v>
                </c:pt>
                <c:pt idx="3">
                  <c:v>3</c:v>
                </c:pt>
                <c:pt idx="4">
                  <c:v>4</c:v>
                </c:pt>
              </c:numCache>
            </c:numRef>
          </c:xVal>
          <c:yVal>
            <c:numRef>
              <c:f>Sheet1!$B$2:$B$6</c:f>
              <c:numCache>
                <c:formatCode>General</c:formatCode>
                <c:ptCount val="5"/>
                <c:pt idx="0">
                  <c:v>1</c:v>
                </c:pt>
                <c:pt idx="1">
                  <c:v>2</c:v>
                </c:pt>
                <c:pt idx="2">
                  <c:v>4</c:v>
                </c:pt>
                <c:pt idx="3">
                  <c:v>8</c:v>
                </c:pt>
                <c:pt idx="4">
                  <c:v>16</c:v>
                </c:pt>
              </c:numCache>
            </c:numRef>
          </c:yVal>
          <c:smooth val="1"/>
          <c:extLst>
            <c:ext xmlns:c16="http://schemas.microsoft.com/office/drawing/2014/chart" uri="{C3380CC4-5D6E-409C-BE32-E72D297353CC}">
              <c16:uniqueId val="{00000000-9B84-6144-B924-E7C9F967FE8A}"/>
            </c:ext>
          </c:extLst>
        </c:ser>
        <c:dLbls>
          <c:showLegendKey val="0"/>
          <c:showVal val="0"/>
          <c:showCatName val="0"/>
          <c:showSerName val="0"/>
          <c:showPercent val="0"/>
          <c:showBubbleSize val="0"/>
        </c:dLbls>
        <c:axId val="1995055680"/>
        <c:axId val="1994723616"/>
      </c:scatterChart>
      <c:valAx>
        <c:axId val="1995055680"/>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4723616"/>
        <c:crosses val="autoZero"/>
        <c:crossBetween val="midCat"/>
        <c:majorUnit val="1"/>
      </c:valAx>
      <c:valAx>
        <c:axId val="1994723616"/>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055680"/>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none"/>
          </c:marker>
          <c:xVal>
            <c:numRef>
              <c:f>Sheet1!$A$2:$A$6</c:f>
              <c:numCache>
                <c:formatCode>General</c:formatCode>
                <c:ptCount val="5"/>
                <c:pt idx="0">
                  <c:v>0</c:v>
                </c:pt>
                <c:pt idx="1">
                  <c:v>1</c:v>
                </c:pt>
                <c:pt idx="2">
                  <c:v>2</c:v>
                </c:pt>
                <c:pt idx="3">
                  <c:v>3</c:v>
                </c:pt>
                <c:pt idx="4">
                  <c:v>4</c:v>
                </c:pt>
              </c:numCache>
            </c:numRef>
          </c:xVal>
          <c:yVal>
            <c:numRef>
              <c:f>Sheet1!$B$2:$B$6</c:f>
              <c:numCache>
                <c:formatCode>General</c:formatCode>
                <c:ptCount val="5"/>
                <c:pt idx="0">
                  <c:v>1</c:v>
                </c:pt>
                <c:pt idx="1">
                  <c:v>2</c:v>
                </c:pt>
                <c:pt idx="2">
                  <c:v>4</c:v>
                </c:pt>
                <c:pt idx="3">
                  <c:v>8</c:v>
                </c:pt>
                <c:pt idx="4">
                  <c:v>16</c:v>
                </c:pt>
              </c:numCache>
            </c:numRef>
          </c:yVal>
          <c:smooth val="1"/>
          <c:extLst>
            <c:ext xmlns:c16="http://schemas.microsoft.com/office/drawing/2014/chart" uri="{C3380CC4-5D6E-409C-BE32-E72D297353CC}">
              <c16:uniqueId val="{00000000-67BD-774B-A8EC-F7722167F876}"/>
            </c:ext>
          </c:extLst>
        </c:ser>
        <c:dLbls>
          <c:showLegendKey val="0"/>
          <c:showVal val="0"/>
          <c:showCatName val="0"/>
          <c:showSerName val="0"/>
          <c:showPercent val="0"/>
          <c:showBubbleSize val="0"/>
        </c:dLbls>
        <c:axId val="1995239680"/>
        <c:axId val="1994663712"/>
      </c:scatterChart>
      <c:valAx>
        <c:axId val="1995239680"/>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4663712"/>
        <c:crosses val="autoZero"/>
        <c:crossBetween val="midCat"/>
        <c:majorUnit val="1"/>
      </c:valAx>
      <c:valAx>
        <c:axId val="199466371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239680"/>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Sheet1!$A$2:$A$6</c:f>
              <c:numCache>
                <c:formatCode>General</c:formatCode>
                <c:ptCount val="5"/>
                <c:pt idx="0">
                  <c:v>0</c:v>
                </c:pt>
                <c:pt idx="1">
                  <c:v>1</c:v>
                </c:pt>
                <c:pt idx="2">
                  <c:v>2</c:v>
                </c:pt>
                <c:pt idx="3">
                  <c:v>3</c:v>
                </c:pt>
                <c:pt idx="4">
                  <c:v>4</c:v>
                </c:pt>
              </c:numCache>
            </c:numRef>
          </c:xVal>
          <c:yVal>
            <c:numRef>
              <c:f>Sheet1!$B$2:$B$6</c:f>
              <c:numCache>
                <c:formatCode>General</c:formatCode>
                <c:ptCount val="5"/>
                <c:pt idx="0">
                  <c:v>1</c:v>
                </c:pt>
                <c:pt idx="1">
                  <c:v>2</c:v>
                </c:pt>
                <c:pt idx="2">
                  <c:v>4</c:v>
                </c:pt>
                <c:pt idx="3">
                  <c:v>8</c:v>
                </c:pt>
                <c:pt idx="4">
                  <c:v>16</c:v>
                </c:pt>
              </c:numCache>
            </c:numRef>
          </c:yVal>
          <c:smooth val="1"/>
          <c:extLst>
            <c:ext xmlns:c16="http://schemas.microsoft.com/office/drawing/2014/chart" uri="{C3380CC4-5D6E-409C-BE32-E72D297353CC}">
              <c16:uniqueId val="{00000000-7F99-4141-BCAE-C1A426928CF5}"/>
            </c:ext>
          </c:extLst>
        </c:ser>
        <c:dLbls>
          <c:showLegendKey val="0"/>
          <c:showVal val="0"/>
          <c:showCatName val="0"/>
          <c:showSerName val="0"/>
          <c:showPercent val="0"/>
          <c:showBubbleSize val="0"/>
        </c:dLbls>
        <c:axId val="1995347504"/>
        <c:axId val="1995348448"/>
      </c:scatterChart>
      <c:valAx>
        <c:axId val="1995347504"/>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348448"/>
        <c:crosses val="autoZero"/>
        <c:crossBetween val="midCat"/>
        <c:majorUnit val="1"/>
      </c:valAx>
      <c:valAx>
        <c:axId val="1995348448"/>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347504"/>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xVal>
          <c:yVal>
            <c:numRef>
              <c:f>Sheet1!$B$2:$B$14</c:f>
              <c:numCache>
                <c:formatCode>General</c:formatCode>
                <c:ptCount val="13"/>
                <c:pt idx="0">
                  <c:v>1</c:v>
                </c:pt>
                <c:pt idx="1">
                  <c:v>2</c:v>
                </c:pt>
                <c:pt idx="2">
                  <c:v>4</c:v>
                </c:pt>
                <c:pt idx="3">
                  <c:v>8</c:v>
                </c:pt>
                <c:pt idx="4">
                  <c:v>16</c:v>
                </c:pt>
                <c:pt idx="5">
                  <c:v>17</c:v>
                </c:pt>
                <c:pt idx="6">
                  <c:v>18</c:v>
                </c:pt>
                <c:pt idx="7">
                  <c:v>19</c:v>
                </c:pt>
                <c:pt idx="8">
                  <c:v>20</c:v>
                </c:pt>
                <c:pt idx="9">
                  <c:v>21</c:v>
                </c:pt>
                <c:pt idx="10">
                  <c:v>22</c:v>
                </c:pt>
                <c:pt idx="11">
                  <c:v>23</c:v>
                </c:pt>
                <c:pt idx="12">
                  <c:v>24</c:v>
                </c:pt>
              </c:numCache>
            </c:numRef>
          </c:yVal>
          <c:smooth val="1"/>
          <c:extLst>
            <c:ext xmlns:c16="http://schemas.microsoft.com/office/drawing/2014/chart" uri="{C3380CC4-5D6E-409C-BE32-E72D297353CC}">
              <c16:uniqueId val="{00000000-E212-264F-9A91-19A854399CF6}"/>
            </c:ext>
          </c:extLst>
        </c:ser>
        <c:dLbls>
          <c:showLegendKey val="0"/>
          <c:showVal val="0"/>
          <c:showCatName val="0"/>
          <c:showSerName val="0"/>
          <c:showPercent val="0"/>
          <c:showBubbleSize val="0"/>
        </c:dLbls>
        <c:axId val="1995143120"/>
        <c:axId val="1995144480"/>
      </c:scatterChart>
      <c:valAx>
        <c:axId val="1995143120"/>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144480"/>
        <c:crosses val="autoZero"/>
        <c:crossBetween val="midCat"/>
        <c:majorUnit val="1"/>
      </c:valAx>
      <c:valAx>
        <c:axId val="1995144480"/>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95143120"/>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xVal>
          <c:yVal>
            <c:numRef>
              <c:f>Sheet1!$B$2:$B$14</c:f>
              <c:numCache>
                <c:formatCode>General</c:formatCode>
                <c:ptCount val="13"/>
                <c:pt idx="0">
                  <c:v>1</c:v>
                </c:pt>
                <c:pt idx="1">
                  <c:v>2</c:v>
                </c:pt>
                <c:pt idx="2">
                  <c:v>4</c:v>
                </c:pt>
                <c:pt idx="3">
                  <c:v>8</c:v>
                </c:pt>
                <c:pt idx="4">
                  <c:v>16</c:v>
                </c:pt>
                <c:pt idx="5">
                  <c:v>17</c:v>
                </c:pt>
                <c:pt idx="6">
                  <c:v>18</c:v>
                </c:pt>
                <c:pt idx="7">
                  <c:v>19</c:v>
                </c:pt>
                <c:pt idx="8">
                  <c:v>20</c:v>
                </c:pt>
                <c:pt idx="9">
                  <c:v>21</c:v>
                </c:pt>
                <c:pt idx="10">
                  <c:v>22</c:v>
                </c:pt>
                <c:pt idx="11">
                  <c:v>23</c:v>
                </c:pt>
                <c:pt idx="12">
                  <c:v>24</c:v>
                </c:pt>
              </c:numCache>
            </c:numRef>
          </c:yVal>
          <c:smooth val="1"/>
          <c:extLst>
            <c:ext xmlns:c16="http://schemas.microsoft.com/office/drawing/2014/chart" uri="{C3380CC4-5D6E-409C-BE32-E72D297353CC}">
              <c16:uniqueId val="{00000000-35AA-1C46-B718-ED6F71969A14}"/>
            </c:ext>
          </c:extLst>
        </c:ser>
        <c:dLbls>
          <c:showLegendKey val="0"/>
          <c:showVal val="0"/>
          <c:showCatName val="0"/>
          <c:showSerName val="0"/>
          <c:showPercent val="0"/>
          <c:showBubbleSize val="0"/>
        </c:dLbls>
        <c:axId val="1710033424"/>
        <c:axId val="1403438816"/>
      </c:scatterChart>
      <c:valAx>
        <c:axId val="1710033424"/>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03438816"/>
        <c:crosses val="autoZero"/>
        <c:crossBetween val="midCat"/>
        <c:majorUnit val="1"/>
      </c:valAx>
      <c:valAx>
        <c:axId val="1403438816"/>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10033424"/>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xVal>
          <c:yVal>
            <c:numRef>
              <c:f>Sheet1!$B$2:$B$14</c:f>
              <c:numCache>
                <c:formatCode>General</c:formatCode>
                <c:ptCount val="13"/>
                <c:pt idx="0">
                  <c:v>1</c:v>
                </c:pt>
                <c:pt idx="1">
                  <c:v>2</c:v>
                </c:pt>
                <c:pt idx="2">
                  <c:v>4</c:v>
                </c:pt>
                <c:pt idx="3">
                  <c:v>8</c:v>
                </c:pt>
                <c:pt idx="4">
                  <c:v>16</c:v>
                </c:pt>
                <c:pt idx="5">
                  <c:v>17</c:v>
                </c:pt>
                <c:pt idx="6">
                  <c:v>18</c:v>
                </c:pt>
                <c:pt idx="7">
                  <c:v>19</c:v>
                </c:pt>
                <c:pt idx="8">
                  <c:v>20</c:v>
                </c:pt>
                <c:pt idx="9">
                  <c:v>21</c:v>
                </c:pt>
                <c:pt idx="10">
                  <c:v>22</c:v>
                </c:pt>
                <c:pt idx="11">
                  <c:v>23</c:v>
                </c:pt>
                <c:pt idx="12">
                  <c:v>24</c:v>
                </c:pt>
              </c:numCache>
            </c:numRef>
          </c:yVal>
          <c:smooth val="1"/>
          <c:extLst>
            <c:ext xmlns:c16="http://schemas.microsoft.com/office/drawing/2014/chart" uri="{C3380CC4-5D6E-409C-BE32-E72D297353CC}">
              <c16:uniqueId val="{00000000-B816-F947-BD8C-53ACE101F5DD}"/>
            </c:ext>
          </c:extLst>
        </c:ser>
        <c:dLbls>
          <c:showLegendKey val="0"/>
          <c:showVal val="0"/>
          <c:showCatName val="0"/>
          <c:showSerName val="0"/>
          <c:showPercent val="0"/>
          <c:showBubbleSize val="0"/>
        </c:dLbls>
        <c:axId val="1710429472"/>
        <c:axId val="1819740160"/>
      </c:scatterChart>
      <c:valAx>
        <c:axId val="1710429472"/>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19740160"/>
        <c:crosses val="autoZero"/>
        <c:crossBetween val="midCat"/>
        <c:majorUnit val="1"/>
      </c:valAx>
      <c:valAx>
        <c:axId val="1819740160"/>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10429472"/>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Sheet1!$A$2:$A$15</c:f>
              <c:numCache>
                <c:formatCode>General</c:formatCode>
                <c:ptCount val="14"/>
                <c:pt idx="0">
                  <c:v>0</c:v>
                </c:pt>
                <c:pt idx="1">
                  <c:v>1</c:v>
                </c:pt>
                <c:pt idx="2">
                  <c:v>2</c:v>
                </c:pt>
                <c:pt idx="3">
                  <c:v>3</c:v>
                </c:pt>
                <c:pt idx="4">
                  <c:v>4</c:v>
                </c:pt>
                <c:pt idx="5">
                  <c:v>5</c:v>
                </c:pt>
                <c:pt idx="6">
                  <c:v>6</c:v>
                </c:pt>
                <c:pt idx="7">
                  <c:v>7</c:v>
                </c:pt>
                <c:pt idx="8">
                  <c:v>8</c:v>
                </c:pt>
                <c:pt idx="9">
                  <c:v>9</c:v>
                </c:pt>
                <c:pt idx="10">
                  <c:v>10</c:v>
                </c:pt>
                <c:pt idx="11">
                  <c:v>11</c:v>
                </c:pt>
                <c:pt idx="12">
                  <c:v>12</c:v>
                </c:pt>
                <c:pt idx="13">
                  <c:v>13</c:v>
                </c:pt>
              </c:numCache>
            </c:numRef>
          </c:xVal>
          <c:yVal>
            <c:numRef>
              <c:f>Sheet1!$B$2:$B$15</c:f>
              <c:numCache>
                <c:formatCode>General</c:formatCode>
                <c:ptCount val="14"/>
                <c:pt idx="0">
                  <c:v>1</c:v>
                </c:pt>
                <c:pt idx="1">
                  <c:v>2</c:v>
                </c:pt>
                <c:pt idx="2">
                  <c:v>4</c:v>
                </c:pt>
                <c:pt idx="3">
                  <c:v>8</c:v>
                </c:pt>
                <c:pt idx="4">
                  <c:v>16</c:v>
                </c:pt>
                <c:pt idx="5">
                  <c:v>17</c:v>
                </c:pt>
                <c:pt idx="6">
                  <c:v>18</c:v>
                </c:pt>
                <c:pt idx="7">
                  <c:v>19</c:v>
                </c:pt>
                <c:pt idx="8">
                  <c:v>20</c:v>
                </c:pt>
                <c:pt idx="9">
                  <c:v>21</c:v>
                </c:pt>
                <c:pt idx="10">
                  <c:v>22</c:v>
                </c:pt>
                <c:pt idx="11">
                  <c:v>23</c:v>
                </c:pt>
                <c:pt idx="12">
                  <c:v>24</c:v>
                </c:pt>
                <c:pt idx="13">
                  <c:v>1</c:v>
                </c:pt>
              </c:numCache>
            </c:numRef>
          </c:yVal>
          <c:smooth val="1"/>
          <c:extLst>
            <c:ext xmlns:c16="http://schemas.microsoft.com/office/drawing/2014/chart" uri="{C3380CC4-5D6E-409C-BE32-E72D297353CC}">
              <c16:uniqueId val="{00000000-CD23-C546-9967-A537587AFFFF}"/>
            </c:ext>
          </c:extLst>
        </c:ser>
        <c:dLbls>
          <c:showLegendKey val="0"/>
          <c:showVal val="0"/>
          <c:showCatName val="0"/>
          <c:showSerName val="0"/>
          <c:showPercent val="0"/>
          <c:showBubbleSize val="0"/>
        </c:dLbls>
        <c:axId val="1709490512"/>
        <c:axId val="1709377760"/>
      </c:scatterChart>
      <c:valAx>
        <c:axId val="1709490512"/>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09377760"/>
        <c:crosses val="autoZero"/>
        <c:crossBetween val="midCat"/>
        <c:majorUnit val="1"/>
      </c:valAx>
      <c:valAx>
        <c:axId val="1709377760"/>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09490512"/>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59999999999998E-2"/>
          <c:y val="0.13"/>
          <c:w val="0.92644000000000004"/>
          <c:h val="0.83111999999999997"/>
        </c:manualLayout>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17.2</c:v>
                </c:pt>
              </c:numCache>
            </c:numRef>
          </c:xVal>
          <c:yVal>
            <c:numRef>
              <c:f>Sheet1!$B$2:$B$19</c:f>
              <c:numCache>
                <c:formatCode>General</c:formatCode>
                <c:ptCount val="18"/>
                <c:pt idx="0">
                  <c:v>1</c:v>
                </c:pt>
                <c:pt idx="1">
                  <c:v>2</c:v>
                </c:pt>
                <c:pt idx="2">
                  <c:v>4</c:v>
                </c:pt>
                <c:pt idx="3">
                  <c:v>8</c:v>
                </c:pt>
                <c:pt idx="4">
                  <c:v>16</c:v>
                </c:pt>
                <c:pt idx="5">
                  <c:v>17</c:v>
                </c:pt>
                <c:pt idx="6">
                  <c:v>18</c:v>
                </c:pt>
                <c:pt idx="7">
                  <c:v>19</c:v>
                </c:pt>
                <c:pt idx="8">
                  <c:v>20</c:v>
                </c:pt>
                <c:pt idx="9">
                  <c:v>21</c:v>
                </c:pt>
                <c:pt idx="10">
                  <c:v>22</c:v>
                </c:pt>
                <c:pt idx="11">
                  <c:v>23</c:v>
                </c:pt>
                <c:pt idx="12">
                  <c:v>24</c:v>
                </c:pt>
                <c:pt idx="13">
                  <c:v>1</c:v>
                </c:pt>
                <c:pt idx="14">
                  <c:v>2</c:v>
                </c:pt>
                <c:pt idx="15">
                  <c:v>4</c:v>
                </c:pt>
                <c:pt idx="16">
                  <c:v>8</c:v>
                </c:pt>
                <c:pt idx="17">
                  <c:v>12</c:v>
                </c:pt>
              </c:numCache>
            </c:numRef>
          </c:yVal>
          <c:smooth val="1"/>
          <c:extLst>
            <c:ext xmlns:c16="http://schemas.microsoft.com/office/drawing/2014/chart" uri="{C3380CC4-5D6E-409C-BE32-E72D297353CC}">
              <c16:uniqueId val="{00000000-7B19-2441-9817-D60CBDB47588}"/>
            </c:ext>
          </c:extLst>
        </c:ser>
        <c:dLbls>
          <c:showLegendKey val="0"/>
          <c:showVal val="0"/>
          <c:showCatName val="0"/>
          <c:showSerName val="0"/>
          <c:showPercent val="0"/>
          <c:showBubbleSize val="0"/>
        </c:dLbls>
        <c:axId val="1709878208"/>
        <c:axId val="1710529072"/>
      </c:scatterChart>
      <c:valAx>
        <c:axId val="1709878208"/>
        <c:scaling>
          <c:orientation val="minMax"/>
          <c:max val="2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10529072"/>
        <c:crosses val="autoZero"/>
        <c:crossBetween val="midCat"/>
        <c:majorUnit val="1"/>
      </c:valAx>
      <c:valAx>
        <c:axId val="171052907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709878208"/>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2020/8/11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2020/8/11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baike.baidu.com/item/%E5%AE%BD%E5%B8%A6%E7%BB%BC%E5%90%88%E4%B8%9A%E5%8A%A1%E6%95%B0%E5%AD%97%E7%BD%91/7830053"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s://baike.baidu.com/item/B-ISDN"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baike.baidu.com/item/%E5%AE%BD%E5%B8%A6%E7%BB%BC%E5%90%88%E4%B8%9A%E5%8A%A1%E6%95%B0%E5%AD%97%E7%BD%91/7830053"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baike.baidu.com/item/B-ISDN"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1821642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03846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071882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4076593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2282782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103303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拥塞的后果：数据分组通过网络的时间显著增加</a:t>
            </a:r>
            <a:endParaRPr kumimoji="1" lang="en-US" altLang="zh-CN" dirty="0"/>
          </a:p>
          <a:p>
            <a:r>
              <a:rPr kumimoji="1" lang="zh-CN" altLang="en-US" dirty="0"/>
              <a:t>            分组丢弃</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11850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8035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2119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60427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2051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203515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0128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30991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a:t>
            </a:r>
            <a:r>
              <a:rPr kumimoji="1" lang="en-US" altLang="zh-CN" dirty="0"/>
              <a:t>TCP</a:t>
            </a:r>
            <a:r>
              <a:rPr kumimoji="1" lang="zh-CN" altLang="en-US" dirty="0"/>
              <a:t>开始发送数据的时候，因为不知道网络中的负载情况，如果立即发送大量数据，有可能会引起网络的拥塞，</a:t>
            </a:r>
            <a:endParaRPr kumimoji="1" lang="en-US" altLang="zh-CN" dirty="0"/>
          </a:p>
          <a:p>
            <a:r>
              <a:rPr kumimoji="1" lang="zh-CN" altLang="en-US" dirty="0"/>
              <a:t>因此</a:t>
            </a:r>
            <a:r>
              <a:rPr kumimoji="1" lang="en-US" altLang="zh-CN" dirty="0"/>
              <a:t>TCP</a:t>
            </a:r>
            <a:r>
              <a:rPr kumimoji="1" lang="zh-CN" altLang="en-US" dirty="0"/>
              <a:t>采取试探的方法，逐渐增大拥塞窗口。</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1723322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38234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052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30020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75880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43797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99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78529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18156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流量整形：限制流量（缓存或者存在硬盘）</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75</a:t>
            </a:fld>
            <a:endParaRPr lang="zh-CN" altLang="en-US"/>
          </a:p>
        </p:txBody>
      </p:sp>
    </p:spTree>
    <p:extLst>
      <p:ext uri="{BB962C8B-B14F-4D97-AF65-F5344CB8AC3E}">
        <p14:creationId xmlns:p14="http://schemas.microsoft.com/office/powerpoint/2010/main" val="1498392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80</a:t>
            </a:fld>
            <a:endParaRPr lang="zh-CN" altLang="en-US"/>
          </a:p>
        </p:txBody>
      </p:sp>
    </p:spTree>
    <p:extLst>
      <p:ext uri="{BB962C8B-B14F-4D97-AF65-F5344CB8AC3E}">
        <p14:creationId xmlns:p14="http://schemas.microsoft.com/office/powerpoint/2010/main" val="1796597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81</a:t>
            </a:fld>
            <a:endParaRPr lang="zh-CN" altLang="en-US"/>
          </a:p>
        </p:txBody>
      </p:sp>
    </p:spTree>
    <p:extLst>
      <p:ext uri="{BB962C8B-B14F-4D97-AF65-F5344CB8AC3E}">
        <p14:creationId xmlns:p14="http://schemas.microsoft.com/office/powerpoint/2010/main" val="1102704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82</a:t>
            </a:fld>
            <a:endParaRPr lang="zh-CN" altLang="en-US"/>
          </a:p>
        </p:txBody>
      </p:sp>
    </p:spTree>
    <p:extLst>
      <p:ext uri="{BB962C8B-B14F-4D97-AF65-F5344CB8AC3E}">
        <p14:creationId xmlns:p14="http://schemas.microsoft.com/office/powerpoint/2010/main" val="3263968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83</a:t>
            </a:fld>
            <a:endParaRPr lang="zh-CN" altLang="en-US"/>
          </a:p>
        </p:txBody>
      </p:sp>
    </p:spTree>
    <p:extLst>
      <p:ext uri="{BB962C8B-B14F-4D97-AF65-F5344CB8AC3E}">
        <p14:creationId xmlns:p14="http://schemas.microsoft.com/office/powerpoint/2010/main" val="967040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84</a:t>
            </a:fld>
            <a:endParaRPr lang="zh-CN" altLang="en-US"/>
          </a:p>
        </p:txBody>
      </p:sp>
    </p:spTree>
    <p:extLst>
      <p:ext uri="{BB962C8B-B14F-4D97-AF65-F5344CB8AC3E}">
        <p14:creationId xmlns:p14="http://schemas.microsoft.com/office/powerpoint/2010/main" val="2219621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16MSS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0-4RTT,17-20RTT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三次重复确认</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计时器超时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85</a:t>
            </a:fld>
            <a:endParaRPr lang="zh-CN" altLang="en-US"/>
          </a:p>
        </p:txBody>
      </p:sp>
    </p:spTree>
    <p:extLst>
      <p:ext uri="{BB962C8B-B14F-4D97-AF65-F5344CB8AC3E}">
        <p14:creationId xmlns:p14="http://schemas.microsoft.com/office/powerpoint/2010/main" val="3458808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B783DB9F-F804-4351-B565-428BC0417852}" type="slidenum">
              <a:rPr lang="zh-CN" altLang="en-US" smtClean="0"/>
              <a:t>86</a:t>
            </a:fld>
            <a:endParaRPr lang="zh-CN" altLang="en-US"/>
          </a:p>
        </p:txBody>
      </p:sp>
    </p:spTree>
    <p:extLst>
      <p:ext uri="{BB962C8B-B14F-4D97-AF65-F5344CB8AC3E}">
        <p14:creationId xmlns:p14="http://schemas.microsoft.com/office/powerpoint/2010/main" val="2660756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89</a:t>
            </a:fld>
            <a:endParaRPr lang="zh-CN" altLang="en-US"/>
          </a:p>
        </p:txBody>
      </p:sp>
    </p:spTree>
    <p:extLst>
      <p:ext uri="{BB962C8B-B14F-4D97-AF65-F5344CB8AC3E}">
        <p14:creationId xmlns:p14="http://schemas.microsoft.com/office/powerpoint/2010/main" val="1866572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TCP</a:t>
            </a:r>
            <a:r>
              <a:rPr kumimoji="1" lang="zh-CN" altLang="en-US" dirty="0"/>
              <a:t>是全双工的，接收和发送都是相对的</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559692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传输层是邮局；</a:t>
            </a:r>
            <a:endParaRPr lang="en-US" altLang="zh-CN" dirty="0"/>
          </a:p>
          <a:p>
            <a:r>
              <a:rPr lang="zh-CN" altLang="en-US" dirty="0"/>
              <a:t>网络层，相当于就是一个运输公司。</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91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传输层是邮局；</a:t>
            </a:r>
            <a:endParaRPr lang="en-US" altLang="zh-CN" dirty="0"/>
          </a:p>
          <a:p>
            <a:r>
              <a:rPr lang="zh-CN" altLang="en-US" dirty="0"/>
              <a:t>网络层，相当于就是一个运输公司。</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92</a:t>
            </a:fld>
            <a:endParaRPr lang="zh-CN" altLang="en-US"/>
          </a:p>
        </p:txBody>
      </p:sp>
    </p:spTree>
    <p:extLst>
      <p:ext uri="{BB962C8B-B14F-4D97-AF65-F5344CB8AC3E}">
        <p14:creationId xmlns:p14="http://schemas.microsoft.com/office/powerpoint/2010/main" val="950829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94</a:t>
            </a:fld>
            <a:endParaRPr lang="zh-CN" altLang="en-US"/>
          </a:p>
        </p:txBody>
      </p:sp>
    </p:spTree>
    <p:extLst>
      <p:ext uri="{BB962C8B-B14F-4D97-AF65-F5344CB8AC3E}">
        <p14:creationId xmlns:p14="http://schemas.microsoft.com/office/powerpoint/2010/main" val="1980348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95</a:t>
            </a:fld>
            <a:endParaRPr lang="zh-CN" altLang="en-US"/>
          </a:p>
        </p:txBody>
      </p:sp>
    </p:spTree>
    <p:extLst>
      <p:ext uri="{BB962C8B-B14F-4D97-AF65-F5344CB8AC3E}">
        <p14:creationId xmlns:p14="http://schemas.microsoft.com/office/powerpoint/2010/main" val="945038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96</a:t>
            </a:fld>
            <a:endParaRPr lang="zh-CN" altLang="en-US"/>
          </a:p>
        </p:txBody>
      </p:sp>
    </p:spTree>
    <p:extLst>
      <p:ext uri="{BB962C8B-B14F-4D97-AF65-F5344CB8AC3E}">
        <p14:creationId xmlns:p14="http://schemas.microsoft.com/office/powerpoint/2010/main" val="359363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运输公司，就负责，这批货从北京来，要送去武汉。在网络层中也有这样设备，这批数据从口</a:t>
            </a:r>
            <a:r>
              <a:rPr lang="en-US" altLang="zh-CN" dirty="0"/>
              <a:t>1</a:t>
            </a:r>
            <a:r>
              <a:rPr lang="zh-CN" altLang="en-US" dirty="0"/>
              <a:t> 来，要去口</a:t>
            </a:r>
            <a:r>
              <a:rPr lang="en-US" altLang="zh-CN" dirty="0"/>
              <a:t>3</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TCP</a:t>
            </a:r>
            <a:r>
              <a:rPr kumimoji="1" lang="zh-CN" altLang="en-US" dirty="0"/>
              <a:t>是全双工的，接收和发送都是相对的</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081000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101</a:t>
            </a:fld>
            <a:endParaRPr lang="zh-CN" altLang="en-US"/>
          </a:p>
        </p:txBody>
      </p:sp>
    </p:spTree>
    <p:extLst>
      <p:ext uri="{BB962C8B-B14F-4D97-AF65-F5344CB8AC3E}">
        <p14:creationId xmlns:p14="http://schemas.microsoft.com/office/powerpoint/2010/main" val="1880040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102</a:t>
            </a:fld>
            <a:endParaRPr lang="zh-CN" altLang="en-US"/>
          </a:p>
        </p:txBody>
      </p:sp>
    </p:spTree>
    <p:extLst>
      <p:ext uri="{BB962C8B-B14F-4D97-AF65-F5344CB8AC3E}">
        <p14:creationId xmlns:p14="http://schemas.microsoft.com/office/powerpoint/2010/main" val="91933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110</a:t>
            </a:fld>
            <a:endParaRPr lang="zh-CN" altLang="en-US"/>
          </a:p>
        </p:txBody>
      </p:sp>
    </p:spTree>
    <p:extLst>
      <p:ext uri="{BB962C8B-B14F-4D97-AF65-F5344CB8AC3E}">
        <p14:creationId xmlns:p14="http://schemas.microsoft.com/office/powerpoint/2010/main" val="172573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337447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1093821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2523406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快递站下一站中转位置不固定</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charset="-122"/>
                <a:ea typeface="微软雅黑" panose="020B0503020204020204" charset="-122"/>
              </a:rPr>
              <a:t>为区别于电路交换中的电路，称之为</a:t>
            </a:r>
            <a:r>
              <a:rPr lang="zh-CN" altLang="en-US" sz="1200" dirty="0">
                <a:solidFill>
                  <a:srgbClr val="FF0000"/>
                </a:solidFill>
                <a:latin typeface="微软雅黑" panose="020B0503020204020204" charset="-122"/>
                <a:ea typeface="微软雅黑" panose="020B0503020204020204" charset="-122"/>
              </a:rPr>
              <a:t>虚电路</a:t>
            </a:r>
            <a:r>
              <a:rPr lang="zh-CN" altLang="en-US" sz="1200" dirty="0">
                <a:latin typeface="微软雅黑" panose="020B0503020204020204" charset="-122"/>
                <a:ea typeface="微软雅黑" panose="020B0503020204020204" charset="-122"/>
              </a:rPr>
              <a:t>。</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116</a:t>
            </a:fld>
            <a:endParaRPr lang="zh-CN" altLang="en-US"/>
          </a:p>
        </p:txBody>
      </p:sp>
    </p:spTree>
    <p:extLst>
      <p:ext uri="{BB962C8B-B14F-4D97-AF65-F5344CB8AC3E}">
        <p14:creationId xmlns:p14="http://schemas.microsoft.com/office/powerpoint/2010/main" val="4588744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charset="-122"/>
                <a:ea typeface="微软雅黑" panose="020B0503020204020204" charset="-122"/>
              </a:rPr>
              <a:t>为区别于电路交换中的电路，称之为</a:t>
            </a:r>
            <a:r>
              <a:rPr lang="zh-CN" altLang="en-US" sz="1200" dirty="0">
                <a:solidFill>
                  <a:srgbClr val="FF0000"/>
                </a:solidFill>
                <a:latin typeface="微软雅黑" panose="020B0503020204020204" charset="-122"/>
                <a:ea typeface="微软雅黑" panose="020B0503020204020204" charset="-122"/>
              </a:rPr>
              <a:t>虚电路</a:t>
            </a:r>
            <a:r>
              <a:rPr lang="zh-CN" altLang="en-US" sz="1200" dirty="0">
                <a:latin typeface="微软雅黑" panose="020B0503020204020204" charset="-122"/>
                <a:ea typeface="微软雅黑" panose="020B0503020204020204" charset="-122"/>
              </a:rPr>
              <a:t>。</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117</a:t>
            </a:fld>
            <a:endParaRPr lang="zh-CN" altLang="en-US"/>
          </a:p>
        </p:txBody>
      </p:sp>
    </p:spTree>
    <p:extLst>
      <p:ext uri="{BB962C8B-B14F-4D97-AF65-F5344CB8AC3E}">
        <p14:creationId xmlns:p14="http://schemas.microsoft.com/office/powerpoint/2010/main" val="680466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四川省宜宾市称金沙江；</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宜宾至湖北省宜昌市，川江。</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扬子江</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118</a:t>
            </a:fld>
            <a:endParaRPr lang="zh-CN" altLang="en-US"/>
          </a:p>
        </p:txBody>
      </p:sp>
    </p:spTree>
    <p:extLst>
      <p:ext uri="{BB962C8B-B14F-4D97-AF65-F5344CB8AC3E}">
        <p14:creationId xmlns:p14="http://schemas.microsoft.com/office/powerpoint/2010/main" val="2072903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四川省宜宾市称金沙江；</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宜宾至湖北省宜昌市，川江。</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扬子江</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119</a:t>
            </a:fld>
            <a:endParaRPr lang="zh-CN" altLang="en-US"/>
          </a:p>
        </p:txBody>
      </p:sp>
    </p:spTree>
    <p:extLst>
      <p:ext uri="{BB962C8B-B14F-4D97-AF65-F5344CB8AC3E}">
        <p14:creationId xmlns:p14="http://schemas.microsoft.com/office/powerpoint/2010/main" val="2195641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四川省宜宾市称金沙江；</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宜宾至湖北省宜昌市，川江。</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扬子江</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120</a:t>
            </a:fld>
            <a:endParaRPr lang="zh-CN" altLang="en-US"/>
          </a:p>
        </p:txBody>
      </p:sp>
    </p:spTree>
    <p:extLst>
      <p:ext uri="{BB962C8B-B14F-4D97-AF65-F5344CB8AC3E}">
        <p14:creationId xmlns:p14="http://schemas.microsoft.com/office/powerpoint/2010/main" val="58596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5807684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四川省宜宾市称金沙江；</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宜宾至湖北省宜昌市，川江。</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扬子江</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121</a:t>
            </a:fld>
            <a:endParaRPr lang="zh-CN" altLang="en-US"/>
          </a:p>
        </p:txBody>
      </p:sp>
    </p:spTree>
    <p:extLst>
      <p:ext uri="{BB962C8B-B14F-4D97-AF65-F5344CB8AC3E}">
        <p14:creationId xmlns:p14="http://schemas.microsoft.com/office/powerpoint/2010/main" val="26257763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假设主机</a:t>
            </a:r>
            <a:r>
              <a:rPr lang="en-US" altLang="zh-CN"/>
              <a:t>A</a:t>
            </a:r>
            <a:r>
              <a:rPr lang="zh-CN" altLang="en-US"/>
              <a:t>请求与主机</a:t>
            </a:r>
            <a:r>
              <a:rPr lang="en-US" altLang="zh-CN"/>
              <a:t>B</a:t>
            </a:r>
            <a:r>
              <a:rPr lang="zh-CN" altLang="en-US"/>
              <a:t>之间建立一条</a:t>
            </a:r>
            <a:r>
              <a:rPr lang="en-US" altLang="zh-CN"/>
              <a:t>VC</a:t>
            </a:r>
            <a:r>
              <a:rPr lang="zh-CN" altLang="en-US"/>
              <a:t>，该网络选择的路径为</a:t>
            </a:r>
            <a:r>
              <a:rPr lang="en-US" altLang="zh-CN"/>
              <a:t>A-PS1-PS2-B</a:t>
            </a:r>
            <a:r>
              <a:rPr lang="zh-CN" altLang="en-US"/>
              <a:t>，为该</a:t>
            </a:r>
            <a:r>
              <a:rPr lang="en-US" altLang="zh-CN"/>
              <a:t>VC</a:t>
            </a:r>
            <a:r>
              <a:rPr lang="zh-CN" altLang="en-US"/>
              <a:t>在三跳链路上分配的</a:t>
            </a:r>
            <a:r>
              <a:rPr lang="en-US" altLang="zh-CN"/>
              <a:t>VCID</a:t>
            </a:r>
            <a:r>
              <a:rPr lang="zh-CN" altLang="en-US"/>
              <a:t>分别为</a:t>
            </a:r>
            <a:r>
              <a:rPr lang="en-US" altLang="zh-CN"/>
              <a:t>12</a:t>
            </a:r>
            <a:r>
              <a:rPr lang="zh-CN" altLang="en-US"/>
              <a:t>，</a:t>
            </a:r>
            <a:r>
              <a:rPr lang="en-US" altLang="zh-CN"/>
              <a:t>22</a:t>
            </a:r>
            <a:r>
              <a:rPr lang="zh-CN" altLang="en-US"/>
              <a:t>，</a:t>
            </a:r>
            <a:r>
              <a:rPr lang="en-US" altLang="zh-CN"/>
              <a:t>32</a:t>
            </a:r>
            <a:r>
              <a:rPr lang="zh-CN" altLang="en-US"/>
              <a:t>。</a:t>
            </a:r>
          </a:p>
          <a:p>
            <a:r>
              <a:rPr lang="zh-CN" altLang="en-US"/>
              <a:t>当沿该</a:t>
            </a:r>
            <a:r>
              <a:rPr lang="en-US" altLang="zh-CN"/>
              <a:t>VC</a:t>
            </a:r>
            <a:r>
              <a:rPr lang="zh-CN" altLang="en-US"/>
              <a:t>传输的某个分组离开主机</a:t>
            </a:r>
            <a:r>
              <a:rPr lang="en-US" altLang="zh-CN"/>
              <a:t>A</a:t>
            </a:r>
            <a:r>
              <a:rPr lang="zh-CN" altLang="en-US"/>
              <a:t>时，其</a:t>
            </a:r>
            <a:r>
              <a:rPr lang="en-US" altLang="zh-CN"/>
              <a:t>VCID=12</a:t>
            </a:r>
            <a:r>
              <a:rPr lang="zh-CN" altLang="en-US"/>
              <a:t>；</a:t>
            </a:r>
          </a:p>
          <a:p>
            <a:r>
              <a:rPr lang="zh-CN" altLang="en-US"/>
              <a:t>当他离开</a:t>
            </a:r>
            <a:r>
              <a:rPr lang="en-US" altLang="zh-CN"/>
              <a:t>PS1</a:t>
            </a:r>
            <a:r>
              <a:rPr lang="zh-CN" altLang="en-US"/>
              <a:t>时</a:t>
            </a:r>
            <a:r>
              <a:rPr lang="en-US" altLang="zh-CN"/>
              <a:t>VCID=22</a:t>
            </a:r>
            <a:r>
              <a:rPr lang="zh-CN" altLang="en-US"/>
              <a:t>；</a:t>
            </a:r>
          </a:p>
          <a:p>
            <a:r>
              <a:rPr lang="zh-CN" altLang="en-US">
                <a:sym typeface="+mn-ea"/>
              </a:rPr>
              <a:t>当他离开</a:t>
            </a:r>
            <a:r>
              <a:rPr lang="en-US" altLang="zh-CN">
                <a:sym typeface="+mn-ea"/>
              </a:rPr>
              <a:t>PS2</a:t>
            </a:r>
            <a:r>
              <a:rPr lang="zh-CN" altLang="en-US">
                <a:sym typeface="+mn-ea"/>
              </a:rPr>
              <a:t>时</a:t>
            </a:r>
            <a:r>
              <a:rPr lang="en-US" altLang="zh-CN">
                <a:sym typeface="+mn-ea"/>
              </a:rPr>
              <a:t>VCID=32</a:t>
            </a:r>
            <a:r>
              <a:rPr lang="zh-CN" altLang="en-US">
                <a:sym typeface="+mn-ea"/>
              </a:rPr>
              <a: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charset="-122"/>
                <a:ea typeface="微软雅黑" panose="020B0503020204020204" charset="-122"/>
                <a:cs typeface="微软雅黑" panose="020B0503020204020204" charset="-122"/>
              </a:rPr>
              <a:t>X.25</a:t>
            </a:r>
            <a:r>
              <a:rPr lang="zh-CN" altLang="en-US" sz="1200" dirty="0">
                <a:latin typeface="微软雅黑" panose="020B0503020204020204" charset="-122"/>
                <a:ea typeface="微软雅黑" panose="020B0503020204020204" charset="-122"/>
                <a:cs typeface="微软雅黑" panose="020B0503020204020204" charset="-122"/>
              </a:rPr>
              <a:t>、帧中继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异步转移模式（</a:t>
            </a:r>
            <a:r>
              <a:rPr lang="en-US" altLang="zh-CN" sz="1200" b="0" i="0" u="none" strike="noStrike" kern="1200" dirty="0">
                <a:solidFill>
                  <a:schemeClr val="tx1"/>
                </a:solidFill>
                <a:effectLst/>
                <a:latin typeface="+mn-lt"/>
                <a:ea typeface="+mn-ea"/>
                <a:cs typeface="+mn-cs"/>
              </a:rPr>
              <a:t>ATM</a:t>
            </a:r>
            <a:r>
              <a:rPr lang="zh-CN" altLang="en-US" sz="1200" b="0" i="0" u="none" strike="noStrike" kern="1200" dirty="0">
                <a:solidFill>
                  <a:schemeClr val="tx1"/>
                </a:solidFill>
                <a:effectLst/>
                <a:latin typeface="+mn-lt"/>
                <a:ea typeface="+mn-ea"/>
                <a:cs typeface="+mn-cs"/>
              </a:rPr>
              <a:t>）是一种以固定长度的分组方式，并以异步时分复用方式，传送任意速率的宽带信号和数字等级系列信息的交换设备。异步转移模式是用于实现</a:t>
            </a:r>
            <a:r>
              <a:rPr lang="zh-CN" altLang="en-US" sz="1200" b="0" i="0" u="none" strike="noStrike" kern="1200" dirty="0">
                <a:solidFill>
                  <a:schemeClr val="tx1"/>
                </a:solidFill>
                <a:effectLst/>
                <a:latin typeface="+mn-lt"/>
                <a:ea typeface="+mn-ea"/>
                <a:cs typeface="+mn-cs"/>
                <a:hlinkClick r:id="rId3"/>
              </a:rPr>
              <a:t>宽带综合业务数字网</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a:rPr>
              <a:t>B-ISDN</a:t>
            </a:r>
            <a:r>
              <a:rPr lang="zh-CN" altLang="en-US" sz="1200" b="0" i="0" u="none" strike="noStrike" kern="1200" dirty="0">
                <a:solidFill>
                  <a:schemeClr val="tx1"/>
                </a:solidFill>
                <a:effectLst/>
                <a:latin typeface="+mn-lt"/>
                <a:ea typeface="+mn-ea"/>
                <a:cs typeface="+mn-cs"/>
              </a:rPr>
              <a:t> ）的基础技术。它可综合任意速率的话音、数据、图像和视频的业务。</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123</a:t>
            </a:fld>
            <a:endParaRPr lang="zh-CN" altLang="en-US"/>
          </a:p>
        </p:txBody>
      </p:sp>
    </p:spTree>
    <p:extLst>
      <p:ext uri="{BB962C8B-B14F-4D97-AF65-F5344CB8AC3E}">
        <p14:creationId xmlns:p14="http://schemas.microsoft.com/office/powerpoint/2010/main" val="15918764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charset="-122"/>
                <a:ea typeface="微软雅黑" panose="020B0503020204020204" charset="-122"/>
                <a:cs typeface="微软雅黑" panose="020B0503020204020204" charset="-122"/>
              </a:rPr>
              <a:t>X.25</a:t>
            </a:r>
            <a:r>
              <a:rPr lang="zh-CN" altLang="en-US" sz="1200" dirty="0">
                <a:latin typeface="微软雅黑" panose="020B0503020204020204" charset="-122"/>
                <a:ea typeface="微软雅黑" panose="020B0503020204020204" charset="-122"/>
                <a:cs typeface="微软雅黑" panose="020B0503020204020204" charset="-122"/>
              </a:rPr>
              <a:t>、帧中继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异步转移模式（</a:t>
            </a:r>
            <a:r>
              <a:rPr lang="en-US" altLang="zh-CN" sz="1200" b="0" i="0" u="none" strike="noStrike" kern="1200" dirty="0">
                <a:solidFill>
                  <a:schemeClr val="tx1"/>
                </a:solidFill>
                <a:effectLst/>
                <a:latin typeface="+mn-lt"/>
                <a:ea typeface="+mn-ea"/>
                <a:cs typeface="+mn-cs"/>
              </a:rPr>
              <a:t>ATM</a:t>
            </a:r>
            <a:r>
              <a:rPr lang="zh-CN" altLang="en-US" sz="1200" b="0" i="0" u="none" strike="noStrike" kern="1200" dirty="0">
                <a:solidFill>
                  <a:schemeClr val="tx1"/>
                </a:solidFill>
                <a:effectLst/>
                <a:latin typeface="+mn-lt"/>
                <a:ea typeface="+mn-ea"/>
                <a:cs typeface="+mn-cs"/>
              </a:rPr>
              <a:t>）是一种以固定长度的分组方式，并以异步时分复用方式，传送任意速率的宽带信号和数字等级系列信息的交换设备。异步转移模式是用于实现</a:t>
            </a:r>
            <a:r>
              <a:rPr lang="zh-CN" altLang="en-US" sz="1200" b="0" i="0" u="none" strike="noStrike" kern="1200" dirty="0">
                <a:solidFill>
                  <a:schemeClr val="tx1"/>
                </a:solidFill>
                <a:effectLst/>
                <a:latin typeface="+mn-lt"/>
                <a:ea typeface="+mn-ea"/>
                <a:cs typeface="+mn-cs"/>
                <a:hlinkClick r:id="rId3"/>
              </a:rPr>
              <a:t>宽带综合业务数字网</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a:rPr>
              <a:t>B-ISDN</a:t>
            </a:r>
            <a:r>
              <a:rPr lang="zh-CN" altLang="en-US" sz="1200" b="0" i="0" u="none" strike="noStrike" kern="1200" dirty="0">
                <a:solidFill>
                  <a:schemeClr val="tx1"/>
                </a:solidFill>
                <a:effectLst/>
                <a:latin typeface="+mn-lt"/>
                <a:ea typeface="+mn-ea"/>
                <a:cs typeface="+mn-cs"/>
              </a:rPr>
              <a:t> ）的基础技术。它可综合任意速率的话音、数据、图像和视频的业务。</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134</a:t>
            </a:fld>
            <a:endParaRPr lang="zh-CN" altLang="en-US"/>
          </a:p>
        </p:txBody>
      </p:sp>
    </p:spTree>
    <p:extLst>
      <p:ext uri="{BB962C8B-B14F-4D97-AF65-F5344CB8AC3E}">
        <p14:creationId xmlns:p14="http://schemas.microsoft.com/office/powerpoint/2010/main" val="10337599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135</a:t>
            </a:fld>
            <a:endParaRPr lang="zh-CN" altLang="en-US"/>
          </a:p>
        </p:txBody>
      </p:sp>
    </p:spTree>
    <p:extLst>
      <p:ext uri="{BB962C8B-B14F-4D97-AF65-F5344CB8AC3E}">
        <p14:creationId xmlns:p14="http://schemas.microsoft.com/office/powerpoint/2010/main" val="14735996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136</a:t>
            </a:fld>
            <a:endParaRPr lang="zh-CN" altLang="en-US"/>
          </a:p>
        </p:txBody>
      </p:sp>
    </p:spTree>
    <p:extLst>
      <p:ext uri="{BB962C8B-B14F-4D97-AF65-F5344CB8AC3E}">
        <p14:creationId xmlns:p14="http://schemas.microsoft.com/office/powerpoint/2010/main" val="312175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我的电脑是用着网线上网，你的电脑是连着</a:t>
            </a:r>
            <a:r>
              <a:rPr lang="en-US" altLang="zh-CN"/>
              <a:t>WiFi</a:t>
            </a:r>
            <a:r>
              <a:rPr lang="zh-CN" altLang="en-US"/>
              <a:t>上网。</a:t>
            </a:r>
          </a:p>
          <a:p>
            <a:r>
              <a:rPr lang="zh-CN" altLang="en-US"/>
              <a:t>我们上网的方式不同，这两种不同的网络规定者数据交换需要遵守的规则不同。</a:t>
            </a:r>
          </a:p>
          <a:p>
            <a:r>
              <a:rPr lang="zh-CN" altLang="en-US"/>
              <a:t>你有你的规则，我有我的规则。这就是异构网络。</a:t>
            </a:r>
          </a:p>
          <a:p>
            <a:r>
              <a:rPr lang="zh-CN" altLang="en-US"/>
              <a:t>但是现在我们两个之间，又要通信，又要交换信息，所以异构网络之间得互连？</a:t>
            </a:r>
          </a:p>
        </p:txBody>
      </p:sp>
    </p:spTree>
    <p:extLst>
      <p:ext uri="{BB962C8B-B14F-4D97-AF65-F5344CB8AC3E}">
        <p14:creationId xmlns:p14="http://schemas.microsoft.com/office/powerpoint/2010/main" val="5712358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但是现在我们两个之间，又要通信，又要交换信息，所以异构网络之间得互连？</a:t>
            </a:r>
          </a:p>
          <a:p>
            <a:r>
              <a:rPr lang="zh-CN" altLang="en-US"/>
              <a:t>那怎么互连呢？</a:t>
            </a:r>
          </a:p>
        </p:txBody>
      </p:sp>
    </p:spTree>
    <p:extLst>
      <p:ext uri="{BB962C8B-B14F-4D97-AF65-F5344CB8AC3E}">
        <p14:creationId xmlns:p14="http://schemas.microsoft.com/office/powerpoint/2010/main" val="690815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vpn</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141</a:t>
            </a:fld>
            <a:endParaRPr lang="zh-CN" altLang="en-US"/>
          </a:p>
        </p:txBody>
      </p:sp>
    </p:spTree>
    <p:extLst>
      <p:ext uri="{BB962C8B-B14F-4D97-AF65-F5344CB8AC3E}">
        <p14:creationId xmlns:p14="http://schemas.microsoft.com/office/powerpoint/2010/main" val="637752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4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142</a:t>
            </a:fld>
            <a:endParaRPr lang="zh-CN" altLang="en-US"/>
          </a:p>
        </p:txBody>
      </p:sp>
    </p:spTree>
    <p:extLst>
      <p:ext uri="{BB962C8B-B14F-4D97-AF65-F5344CB8AC3E}">
        <p14:creationId xmlns:p14="http://schemas.microsoft.com/office/powerpoint/2010/main" val="136252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99277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dirty="0">
                <a:latin typeface="微软雅黑" panose="020B0503020204020204" charset="-122"/>
                <a:ea typeface="微软雅黑" panose="020B0503020204020204" charset="-122"/>
                <a:sym typeface="+mn-ea"/>
              </a:rPr>
              <a:t>物流公司门口的大爷，你这车货</a:t>
            </a:r>
            <a:endParaRPr lang="en-US" altLang="zh-CN" dirty="0">
              <a:latin typeface="微软雅黑" panose="020B0503020204020204" charset="-122"/>
              <a:ea typeface="微软雅黑" panose="020B0503020204020204" charset="-122"/>
              <a:sym typeface="+mn-ea"/>
            </a:endParaRPr>
          </a:p>
          <a:p>
            <a:pPr>
              <a:lnSpc>
                <a:spcPct val="150000"/>
              </a:lnSpc>
            </a:pPr>
            <a:endParaRPr lang="en-US" altLang="zh-CN" dirty="0">
              <a:latin typeface="微软雅黑" panose="020B0503020204020204" charset="-122"/>
              <a:ea typeface="微软雅黑" panose="020B0503020204020204" charset="-122"/>
              <a:sym typeface="+mn-ea"/>
            </a:endParaRPr>
          </a:p>
          <a:p>
            <a:pPr>
              <a:lnSpc>
                <a:spcPct val="150000"/>
              </a:lnSpc>
            </a:pPr>
            <a:endParaRPr lang="en-US" altLang="zh-CN" dirty="0">
              <a:latin typeface="微软雅黑" panose="020B0503020204020204" charset="-122"/>
              <a:ea typeface="微软雅黑" panose="020B0503020204020204" charset="-122"/>
              <a:sym typeface="+mn-ea"/>
            </a:endParaRPr>
          </a:p>
          <a:p>
            <a:pPr>
              <a:lnSpc>
                <a:spcPct val="150000"/>
              </a:lnSpc>
            </a:pP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、从物理接口接收信号</a:t>
            </a:r>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、还原数据链路层帧，提取</a:t>
            </a:r>
            <a:r>
              <a:rPr lang="en-US" altLang="zh-CN" dirty="0">
                <a:latin typeface="微软雅黑" panose="020B0503020204020204" charset="-122"/>
                <a:ea typeface="微软雅黑" panose="020B0503020204020204" charset="-122"/>
                <a:sym typeface="+mn-ea"/>
              </a:rPr>
              <a:t>IP</a:t>
            </a:r>
            <a:r>
              <a:rPr lang="zh-CN" altLang="en-US" dirty="0">
                <a:latin typeface="微软雅黑" panose="020B0503020204020204" charset="-122"/>
                <a:ea typeface="微软雅黑" panose="020B0503020204020204" charset="-122"/>
                <a:sym typeface="+mn-ea"/>
              </a:rPr>
              <a:t>数据报；</a:t>
            </a:r>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、根据数据报目的</a:t>
            </a:r>
            <a:r>
              <a:rPr lang="en-US" altLang="zh-CN" dirty="0">
                <a:latin typeface="微软雅黑" panose="020B0503020204020204" charset="-122"/>
                <a:ea typeface="微软雅黑" panose="020B0503020204020204" charset="-122"/>
                <a:sym typeface="+mn-ea"/>
              </a:rPr>
              <a:t>IP</a:t>
            </a:r>
            <a:r>
              <a:rPr lang="zh-CN" altLang="en-US" dirty="0">
                <a:latin typeface="微软雅黑" panose="020B0503020204020204" charset="-122"/>
                <a:ea typeface="微软雅黑" panose="020B0503020204020204" charset="-122"/>
                <a:sym typeface="+mn-ea"/>
              </a:rPr>
              <a:t>地址检索路由表，决策将</a:t>
            </a:r>
            <a:r>
              <a:rPr lang="en-US" altLang="zh-CN" dirty="0">
                <a:latin typeface="微软雅黑" panose="020B0503020204020204" charset="-122"/>
                <a:ea typeface="微软雅黑" panose="020B0503020204020204" charset="-122"/>
                <a:sym typeface="+mn-ea"/>
              </a:rPr>
              <a:t>IP</a:t>
            </a:r>
            <a:r>
              <a:rPr lang="zh-CN" altLang="en-US" dirty="0">
                <a:latin typeface="微软雅黑" panose="020B0503020204020204" charset="-122"/>
                <a:ea typeface="微软雅黑" panose="020B0503020204020204" charset="-122"/>
                <a:sym typeface="+mn-ea"/>
              </a:rPr>
              <a:t>数据报交换到哪个输出端口。</a:t>
            </a:r>
          </a:p>
          <a:p>
            <a:pPr>
              <a:lnSpc>
                <a:spcPct val="150000"/>
              </a:lnSpc>
            </a:pP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、分组缓存排队</a:t>
            </a:r>
            <a:endParaRPr lang="zh-CN" altLang="en-US" dirty="0">
              <a:latin typeface="微软雅黑" panose="020B0503020204020204" charset="-122"/>
              <a:ea typeface="微软雅黑" panose="020B0503020204020204" charset="-122"/>
            </a:endParaRPr>
          </a:p>
          <a:p>
            <a:endParaRPr lang="zh-CN" altLang="en-US" dirty="0"/>
          </a:p>
        </p:txBody>
      </p:sp>
    </p:spTree>
    <p:extLst>
      <p:ext uri="{BB962C8B-B14F-4D97-AF65-F5344CB8AC3E}">
        <p14:creationId xmlns:p14="http://schemas.microsoft.com/office/powerpoint/2010/main" val="24227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分组被转发至哪个输出端口已经确定，具体的工作由交换结构来完成。</a:t>
            </a:r>
          </a:p>
        </p:txBody>
      </p:sp>
    </p:spTree>
    <p:extLst>
      <p:ext uri="{BB962C8B-B14F-4D97-AF65-F5344CB8AC3E}">
        <p14:creationId xmlns:p14="http://schemas.microsoft.com/office/powerpoint/2010/main" val="10664450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分组被转发至哪个输出端口已经确定，具体的工作由交换结构来完成。</a:t>
            </a:r>
          </a:p>
        </p:txBody>
      </p:sp>
    </p:spTree>
    <p:extLst>
      <p:ext uri="{BB962C8B-B14F-4D97-AF65-F5344CB8AC3E}">
        <p14:creationId xmlns:p14="http://schemas.microsoft.com/office/powerpoint/2010/main" val="14177236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分组被转发至哪个输出端口已经确定，具体的工作由交换结构来完成。</a:t>
            </a:r>
          </a:p>
        </p:txBody>
      </p:sp>
    </p:spTree>
    <p:extLst>
      <p:ext uri="{BB962C8B-B14F-4D97-AF65-F5344CB8AC3E}">
        <p14:creationId xmlns:p14="http://schemas.microsoft.com/office/powerpoint/2010/main" val="1437827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分组被转发至哪个输出端口已经确定，具体的工作由交换结构来完成。</a:t>
            </a:r>
          </a:p>
        </p:txBody>
      </p:sp>
    </p:spTree>
    <p:extLst>
      <p:ext uri="{BB962C8B-B14F-4D97-AF65-F5344CB8AC3E}">
        <p14:creationId xmlns:p14="http://schemas.microsoft.com/office/powerpoint/2010/main" val="9326370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sym typeface="+mn-ea"/>
              </a:rPr>
              <a:t>类似于</a:t>
            </a:r>
            <a:r>
              <a:rPr lang="en-US" altLang="zh-CN" dirty="0">
                <a:latin typeface="微软雅黑" panose="020B0503020204020204" charset="-122"/>
                <a:ea typeface="微软雅黑" panose="020B0503020204020204" charset="-122"/>
                <a:cs typeface="微软雅黑" panose="020B0503020204020204" charset="-122"/>
                <a:sym typeface="+mn-ea"/>
              </a:rPr>
              <a:t>I/O</a:t>
            </a:r>
            <a:r>
              <a:rPr lang="zh-CN" altLang="en-US" dirty="0">
                <a:latin typeface="微软雅黑" panose="020B0503020204020204" charset="-122"/>
                <a:ea typeface="微软雅黑" panose="020B0503020204020204" charset="-122"/>
                <a:cs typeface="微软雅黑" panose="020B0503020204020204" charset="-122"/>
                <a:sym typeface="+mn-ea"/>
              </a:rPr>
              <a:t>中的</a:t>
            </a:r>
            <a:r>
              <a:rPr lang="en-US" altLang="zh-CN" dirty="0">
                <a:latin typeface="微软雅黑" panose="020B0503020204020204" charset="-122"/>
                <a:ea typeface="微软雅黑" panose="020B0503020204020204" charset="-122"/>
                <a:cs typeface="微软雅黑" panose="020B0503020204020204" charset="-122"/>
                <a:sym typeface="+mn-ea"/>
              </a:rPr>
              <a:t>DMA</a:t>
            </a:r>
            <a:r>
              <a:rPr lang="zh-CN" altLang="en-US" dirty="0">
                <a:latin typeface="微软雅黑" panose="020B0503020204020204" charset="-122"/>
                <a:ea typeface="微软雅黑" panose="020B0503020204020204" charset="-122"/>
                <a:cs typeface="微软雅黑" panose="020B0503020204020204" charset="-122"/>
                <a:sym typeface="+mn-ea"/>
              </a:rPr>
              <a:t>（直接内存存取），到达输入端口的分组首先经过查询转发表，确定要转发到的输出端口，然后分组经由数据总线传输至制定的输出端口。</a:t>
            </a:r>
          </a:p>
        </p:txBody>
      </p:sp>
    </p:spTree>
    <p:extLst>
      <p:ext uri="{BB962C8B-B14F-4D97-AF65-F5344CB8AC3E}">
        <p14:creationId xmlns:p14="http://schemas.microsoft.com/office/powerpoint/2010/main" val="1941687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692086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b="0" i="0" u="none" strike="noStrike" kern="1200" dirty="0">
                <a:solidFill>
                  <a:schemeClr val="tx1"/>
                </a:solidFill>
                <a:effectLst/>
                <a:latin typeface="+mn-lt"/>
                <a:ea typeface="+mn-ea"/>
                <a:cs typeface="+mn-cs"/>
              </a:rPr>
              <a:t> first come first service</a:t>
            </a:r>
            <a:endParaRPr lang="zh-CN" altLang="en-US" dirty="0"/>
          </a:p>
        </p:txBody>
      </p:sp>
    </p:spTree>
    <p:extLst>
      <p:ext uri="{BB962C8B-B14F-4D97-AF65-F5344CB8AC3E}">
        <p14:creationId xmlns:p14="http://schemas.microsoft.com/office/powerpoint/2010/main" val="12557564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51788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478031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2020/8/11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2020/8/11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4.tif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4.tiff"/></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14.tif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85.xml"/><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15.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1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16.tif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16.tif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97.xml"/><Relationship Id="rId4" Type="http://schemas.openxmlformats.org/officeDocument/2006/relationships/image" Target="../media/image16.tiff"/></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image" Target="../media/image18.png"/><Relationship Id="rId4" Type="http://schemas.openxmlformats.org/officeDocument/2006/relationships/image" Target="../media/image17.jpe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99.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1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image" Target="../media/image22.png"/><Relationship Id="rId4" Type="http://schemas.openxmlformats.org/officeDocument/2006/relationships/image" Target="../media/image21.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image" Target="../media/image23.png"/><Relationship Id="rId4" Type="http://schemas.openxmlformats.org/officeDocument/2006/relationships/image" Target="../media/image22.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12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1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5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6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5.jpeg"/></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9.tif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9.tiff"/></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9.tif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solidFill>
                  <a:srgbClr val="FF0000"/>
                </a:solidFill>
              </a:rPr>
              <a:t>第三章 传输层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9282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6"/>
          <p:cNvSpPr txBox="1"/>
          <p:nvPr/>
        </p:nvSpPr>
        <p:spPr>
          <a:xfrm>
            <a:off x="1879162" y="2807001"/>
            <a:ext cx="1088890" cy="662554"/>
          </a:xfrm>
          <a:prstGeom prst="rect">
            <a:avLst/>
          </a:prstGeom>
          <a:noFill/>
        </p:spPr>
        <p:txBody>
          <a:bodyPr wrap="square" rtlCol="0">
            <a:spAutoFit/>
          </a:bodyPr>
          <a:lstStyle/>
          <a:p>
            <a:pPr>
              <a:lnSpc>
                <a:spcPct val="150000"/>
              </a:lnSpc>
            </a:pPr>
            <a:r>
              <a:rPr lang="zh-CN" altLang="en-US" sz="2800" dirty="0">
                <a:latin typeface="Microsoft YaHei" charset="-122"/>
                <a:ea typeface="Microsoft YaHei" charset="-122"/>
                <a:cs typeface="Microsoft YaHei" charset="-122"/>
              </a:rPr>
              <a:t>拥塞</a:t>
            </a:r>
          </a:p>
        </p:txBody>
      </p:sp>
    </p:spTree>
    <p:custDataLst>
      <p:tags r:id="rId1"/>
    </p:custDataLst>
    <p:extLst>
      <p:ext uri="{BB962C8B-B14F-4D97-AF65-F5344CB8AC3E}">
        <p14:creationId xmlns:p14="http://schemas.microsoft.com/office/powerpoint/2010/main" val="2609412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7940675" y="912495"/>
            <a:ext cx="1648460" cy="368300"/>
          </a:xfrm>
          <a:prstGeom prst="rect">
            <a:avLst/>
          </a:prstGeom>
          <a:noFill/>
        </p:spPr>
        <p:txBody>
          <a:bodyPr wrap="square" rtlCol="0">
            <a:spAutoFit/>
          </a:bodyPr>
          <a:lstStyle/>
          <a:p>
            <a:r>
              <a:rPr lang="zh-CN" altLang="en-US"/>
              <a:t>网络层服务</a:t>
            </a:r>
          </a:p>
        </p:txBody>
      </p:sp>
      <p:sp>
        <p:nvSpPr>
          <p:cNvPr id="11" name="左大括号 10"/>
          <p:cNvSpPr/>
          <p:nvPr/>
        </p:nvSpPr>
        <p:spPr>
          <a:xfrm>
            <a:off x="9286875" y="47371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438005" y="352425"/>
            <a:ext cx="2011680" cy="1476375"/>
          </a:xfrm>
          <a:prstGeom prst="rect">
            <a:avLst/>
          </a:prstGeom>
          <a:noFill/>
        </p:spPr>
        <p:txBody>
          <a:bodyPr wrap="square" rtlCol="0">
            <a:spAutoFit/>
          </a:bodyPr>
          <a:lstStyle/>
          <a:p>
            <a:r>
              <a:rPr lang="zh-CN" altLang="en-US"/>
              <a:t>核心任务</a:t>
            </a:r>
          </a:p>
          <a:p>
            <a:endParaRPr lang="zh-CN" altLang="en-US"/>
          </a:p>
          <a:p>
            <a:endParaRPr lang="zh-CN" altLang="en-US"/>
          </a:p>
          <a:p>
            <a:endParaRPr lang="zh-CN" altLang="en-US"/>
          </a:p>
          <a:p>
            <a:r>
              <a:rPr lang="zh-CN" altLang="en-US">
                <a:solidFill>
                  <a:schemeClr val="accent6"/>
                </a:solidFill>
              </a:rPr>
              <a:t>主要功能</a:t>
            </a:r>
          </a:p>
        </p:txBody>
      </p:sp>
      <p:sp>
        <p:nvSpPr>
          <p:cNvPr id="13" name="左大括号 12"/>
          <p:cNvSpPr/>
          <p:nvPr/>
        </p:nvSpPr>
        <p:spPr>
          <a:xfrm>
            <a:off x="10557510" y="1184910"/>
            <a:ext cx="135890" cy="9677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693400" y="932180"/>
            <a:ext cx="1376680" cy="1614805"/>
          </a:xfrm>
          <a:prstGeom prst="rect">
            <a:avLst/>
          </a:prstGeom>
          <a:noFill/>
        </p:spPr>
        <p:txBody>
          <a:bodyPr wrap="square" rtlCol="0">
            <a:spAutoFit/>
          </a:bodyPr>
          <a:lstStyle/>
          <a:p>
            <a:pPr fontAlgn="auto">
              <a:lnSpc>
                <a:spcPct val="150000"/>
              </a:lnSpc>
            </a:pPr>
            <a:r>
              <a:rPr lang="zh-CN" altLang="en-US"/>
              <a:t>路由选择</a:t>
            </a:r>
          </a:p>
          <a:p>
            <a:pPr fontAlgn="auto">
              <a:lnSpc>
                <a:spcPct val="150000"/>
              </a:lnSpc>
            </a:pPr>
            <a:r>
              <a:rPr lang="zh-CN" altLang="en-US"/>
              <a:t>转发</a:t>
            </a:r>
          </a:p>
          <a:p>
            <a:pPr fontAlgn="auto">
              <a:lnSpc>
                <a:spcPct val="150000"/>
              </a:lnSpc>
            </a:pPr>
            <a:r>
              <a:rPr lang="zh-CN" altLang="en-US"/>
              <a:t>建立连接</a:t>
            </a:r>
          </a:p>
          <a:p>
            <a:endParaRPr lang="zh-CN" altLang="en-US"/>
          </a:p>
        </p:txBody>
      </p:sp>
      <p:sp>
        <p:nvSpPr>
          <p:cNvPr id="16" name="文本框 15"/>
          <p:cNvSpPr txBox="1"/>
          <p:nvPr/>
        </p:nvSpPr>
        <p:spPr>
          <a:xfrm>
            <a:off x="555789" y="2349500"/>
            <a:ext cx="11211490" cy="2400657"/>
          </a:xfrm>
          <a:prstGeom prst="rect">
            <a:avLst/>
          </a:prstGeom>
          <a:noFill/>
        </p:spPr>
        <p:txBody>
          <a:bodyPr wrap="square" rtlCol="0">
            <a:spAutoFit/>
          </a:bodyPr>
          <a:lstStyle/>
          <a:p>
            <a:pPr>
              <a:lnSpc>
                <a:spcPct val="150000"/>
              </a:lnSpc>
            </a:pPr>
            <a:r>
              <a:rPr lang="en-US" altLang="zh-CN" sz="2000" dirty="0">
                <a:latin typeface="+mn-ea"/>
              </a:rPr>
              <a:t>1</a:t>
            </a:r>
            <a:r>
              <a:rPr lang="zh-CN" altLang="en-US" sz="2000" dirty="0">
                <a:latin typeface="+mn-ea"/>
              </a:rPr>
              <a:t>、</a:t>
            </a:r>
            <a:r>
              <a:rPr lang="zh-CN" altLang="en-US" sz="2000" b="1" dirty="0">
                <a:latin typeface="+mn-ea"/>
                <a:sym typeface="+mn-ea"/>
              </a:rPr>
              <a:t>转发</a:t>
            </a:r>
            <a:r>
              <a:rPr lang="zh-CN" altLang="en-US" sz="2000" dirty="0">
                <a:solidFill>
                  <a:schemeClr val="bg1"/>
                </a:solidFill>
                <a:latin typeface="+mn-ea"/>
                <a:sym typeface="+mn-ea"/>
              </a:rPr>
              <a:t>：当输入链路接收到一个分组后，路由器需要决策通过哪条输出链路将分组发送出去，并将分组从输入接口转移到输出接口。 </a:t>
            </a:r>
            <a:endParaRPr lang="zh-CN" altLang="en-US" sz="2000" dirty="0">
              <a:solidFill>
                <a:schemeClr val="bg1"/>
              </a:solidFill>
              <a:latin typeface="+mn-ea"/>
            </a:endParaRPr>
          </a:p>
          <a:p>
            <a:pPr>
              <a:lnSpc>
                <a:spcPct val="150000"/>
              </a:lnSpc>
            </a:pPr>
            <a:r>
              <a:rPr lang="en-US" altLang="zh-CN" sz="2000" dirty="0">
                <a:latin typeface="+mn-ea"/>
              </a:rPr>
              <a:t>2</a:t>
            </a:r>
            <a:r>
              <a:rPr lang="zh-CN" altLang="en-US" sz="2000" dirty="0">
                <a:latin typeface="+mn-ea"/>
              </a:rPr>
              <a:t>、</a:t>
            </a:r>
            <a:r>
              <a:rPr lang="zh-CN" altLang="en-US" sz="2000" b="1" dirty="0">
                <a:latin typeface="+mn-ea"/>
                <a:sym typeface="+mn-ea"/>
              </a:rPr>
              <a:t>路由选择</a:t>
            </a:r>
            <a:r>
              <a:rPr lang="zh-CN" altLang="en-US" sz="2000" dirty="0">
                <a:solidFill>
                  <a:schemeClr val="bg1"/>
                </a:solidFill>
                <a:latin typeface="+mn-ea"/>
                <a:sym typeface="+mn-ea"/>
              </a:rPr>
              <a:t>：当分组从源主机流向目的主机时，必须通过某种方式决定分组经过的路由或路径。</a:t>
            </a:r>
            <a:endParaRPr lang="en-US" altLang="zh-CN" sz="2000" dirty="0">
              <a:solidFill>
                <a:schemeClr val="bg1"/>
              </a:solidFill>
              <a:latin typeface="+mn-ea"/>
              <a:sym typeface="+mn-ea"/>
            </a:endParaRPr>
          </a:p>
          <a:p>
            <a:pPr>
              <a:lnSpc>
                <a:spcPct val="150000"/>
              </a:lnSpc>
            </a:pPr>
            <a:r>
              <a:rPr lang="en-US" altLang="zh-CN" sz="2000" dirty="0">
                <a:latin typeface="+mn-ea"/>
              </a:rPr>
              <a:t>3</a:t>
            </a:r>
            <a:r>
              <a:rPr lang="zh-CN" altLang="en-US" sz="2000" dirty="0">
                <a:latin typeface="+mn-ea"/>
              </a:rPr>
              <a:t>、</a:t>
            </a:r>
            <a:r>
              <a:rPr lang="zh-CN" altLang="en-US" sz="2000" b="1" dirty="0">
                <a:latin typeface="+mn-ea"/>
              </a:rPr>
              <a:t>连接建立</a:t>
            </a:r>
            <a:r>
              <a:rPr lang="zh-CN" altLang="en-US" sz="2000" dirty="0">
                <a:solidFill>
                  <a:schemeClr val="bg1"/>
                </a:solidFill>
                <a:latin typeface="+mn-ea"/>
              </a:rPr>
              <a:t>：网络层连接是从源主机到目的主机经过的一条路径，这条路径所经过的每个路由器等网络设备都要参与网络层连接的建立。 </a:t>
            </a:r>
          </a:p>
        </p:txBody>
      </p:sp>
      <p:sp>
        <p:nvSpPr>
          <p:cNvPr id="10" name="文本框 9"/>
          <p:cNvSpPr txBox="1"/>
          <p:nvPr/>
        </p:nvSpPr>
        <p:spPr>
          <a:xfrm>
            <a:off x="555789" y="654992"/>
            <a:ext cx="5305365"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4.1.2</a:t>
            </a:r>
            <a:r>
              <a:rPr lang="zh-CN" altLang="en-US" sz="2400" dirty="0">
                <a:latin typeface="Microsoft YaHei" charset="-122"/>
                <a:ea typeface="Microsoft YaHei" charset="-122"/>
                <a:cs typeface="Microsoft YaHei" charset="-122"/>
              </a:rPr>
              <a:t> 网络层主要功能</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197246" y="4947007"/>
            <a:ext cx="3627620" cy="1480661"/>
          </a:xfrm>
          <a:prstGeom prst="rect">
            <a:avLst/>
          </a:prstGeom>
        </p:spPr>
      </p:pic>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7940675" y="912495"/>
            <a:ext cx="1648460" cy="368300"/>
          </a:xfrm>
          <a:prstGeom prst="rect">
            <a:avLst/>
          </a:prstGeom>
          <a:noFill/>
        </p:spPr>
        <p:txBody>
          <a:bodyPr wrap="square" rtlCol="0">
            <a:spAutoFit/>
          </a:bodyPr>
          <a:lstStyle/>
          <a:p>
            <a:r>
              <a:rPr lang="zh-CN" altLang="en-US"/>
              <a:t>网络层服务</a:t>
            </a:r>
          </a:p>
        </p:txBody>
      </p:sp>
      <p:sp>
        <p:nvSpPr>
          <p:cNvPr id="11" name="左大括号 10"/>
          <p:cNvSpPr/>
          <p:nvPr/>
        </p:nvSpPr>
        <p:spPr>
          <a:xfrm>
            <a:off x="9286875" y="47371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438005" y="352425"/>
            <a:ext cx="2011680" cy="1476375"/>
          </a:xfrm>
          <a:prstGeom prst="rect">
            <a:avLst/>
          </a:prstGeom>
          <a:noFill/>
        </p:spPr>
        <p:txBody>
          <a:bodyPr wrap="square" rtlCol="0">
            <a:spAutoFit/>
          </a:bodyPr>
          <a:lstStyle/>
          <a:p>
            <a:r>
              <a:rPr lang="zh-CN" altLang="en-US"/>
              <a:t>核心任务</a:t>
            </a:r>
          </a:p>
          <a:p>
            <a:endParaRPr lang="zh-CN" altLang="en-US"/>
          </a:p>
          <a:p>
            <a:endParaRPr lang="zh-CN" altLang="en-US"/>
          </a:p>
          <a:p>
            <a:endParaRPr lang="zh-CN" altLang="en-US"/>
          </a:p>
          <a:p>
            <a:r>
              <a:rPr lang="zh-CN" altLang="en-US">
                <a:solidFill>
                  <a:schemeClr val="accent6"/>
                </a:solidFill>
              </a:rPr>
              <a:t>主要功能</a:t>
            </a:r>
          </a:p>
        </p:txBody>
      </p:sp>
      <p:sp>
        <p:nvSpPr>
          <p:cNvPr id="13" name="左大括号 12"/>
          <p:cNvSpPr/>
          <p:nvPr/>
        </p:nvSpPr>
        <p:spPr>
          <a:xfrm>
            <a:off x="10557510" y="1184910"/>
            <a:ext cx="135890" cy="9677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693400" y="932180"/>
            <a:ext cx="1376680" cy="1614805"/>
          </a:xfrm>
          <a:prstGeom prst="rect">
            <a:avLst/>
          </a:prstGeom>
          <a:noFill/>
        </p:spPr>
        <p:txBody>
          <a:bodyPr wrap="square" rtlCol="0">
            <a:spAutoFit/>
          </a:bodyPr>
          <a:lstStyle/>
          <a:p>
            <a:pPr fontAlgn="auto">
              <a:lnSpc>
                <a:spcPct val="150000"/>
              </a:lnSpc>
            </a:pPr>
            <a:r>
              <a:rPr lang="zh-CN" altLang="en-US"/>
              <a:t>路由选择</a:t>
            </a:r>
          </a:p>
          <a:p>
            <a:pPr fontAlgn="auto">
              <a:lnSpc>
                <a:spcPct val="150000"/>
              </a:lnSpc>
            </a:pPr>
            <a:r>
              <a:rPr lang="zh-CN" altLang="en-US"/>
              <a:t>转发</a:t>
            </a:r>
          </a:p>
          <a:p>
            <a:pPr fontAlgn="auto">
              <a:lnSpc>
                <a:spcPct val="150000"/>
              </a:lnSpc>
            </a:pPr>
            <a:r>
              <a:rPr lang="zh-CN" altLang="en-US"/>
              <a:t>建立连接</a:t>
            </a:r>
          </a:p>
          <a:p>
            <a:endParaRPr lang="zh-CN" altLang="en-US"/>
          </a:p>
        </p:txBody>
      </p:sp>
      <p:sp>
        <p:nvSpPr>
          <p:cNvPr id="16" name="文本框 15"/>
          <p:cNvSpPr txBox="1"/>
          <p:nvPr/>
        </p:nvSpPr>
        <p:spPr>
          <a:xfrm>
            <a:off x="555789" y="2349500"/>
            <a:ext cx="11211490" cy="2400657"/>
          </a:xfrm>
          <a:prstGeom prst="rect">
            <a:avLst/>
          </a:prstGeom>
          <a:noFill/>
        </p:spPr>
        <p:txBody>
          <a:bodyPr wrap="square" rtlCol="0">
            <a:spAutoFit/>
          </a:bodyPr>
          <a:lstStyle/>
          <a:p>
            <a:pPr>
              <a:lnSpc>
                <a:spcPct val="150000"/>
              </a:lnSpc>
            </a:pPr>
            <a:r>
              <a:rPr lang="en-US" altLang="zh-CN" sz="2000" dirty="0">
                <a:latin typeface="+mn-ea"/>
              </a:rPr>
              <a:t>1</a:t>
            </a:r>
            <a:r>
              <a:rPr lang="zh-CN" altLang="en-US" sz="2000" dirty="0">
                <a:latin typeface="+mn-ea"/>
              </a:rPr>
              <a:t>、</a:t>
            </a:r>
            <a:r>
              <a:rPr lang="zh-CN" altLang="en-US" sz="2000" b="1" dirty="0">
                <a:latin typeface="+mn-ea"/>
                <a:sym typeface="+mn-ea"/>
              </a:rPr>
              <a:t>转发</a:t>
            </a:r>
            <a:r>
              <a:rPr lang="zh-CN" altLang="en-US" sz="2000" dirty="0">
                <a:latin typeface="+mn-ea"/>
                <a:sym typeface="+mn-ea"/>
              </a:rPr>
              <a:t>：当输入链路接收到一个分组后，路由器需要决策通过哪条输出链路将分组发送出去，并将分组从输入接口转移到输出接口。 </a:t>
            </a:r>
            <a:endParaRPr lang="zh-CN" altLang="en-US" sz="2000" dirty="0">
              <a:latin typeface="+mn-ea"/>
            </a:endParaRPr>
          </a:p>
          <a:p>
            <a:pPr>
              <a:lnSpc>
                <a:spcPct val="150000"/>
              </a:lnSpc>
            </a:pPr>
            <a:r>
              <a:rPr lang="en-US" altLang="zh-CN" sz="2000" dirty="0">
                <a:latin typeface="+mn-ea"/>
              </a:rPr>
              <a:t>2</a:t>
            </a:r>
            <a:r>
              <a:rPr lang="zh-CN" altLang="en-US" sz="2000" dirty="0">
                <a:latin typeface="+mn-ea"/>
              </a:rPr>
              <a:t>、</a:t>
            </a:r>
            <a:r>
              <a:rPr lang="zh-CN" altLang="en-US" sz="2000" b="1" dirty="0">
                <a:latin typeface="+mn-ea"/>
                <a:sym typeface="+mn-ea"/>
              </a:rPr>
              <a:t>路由选择</a:t>
            </a:r>
            <a:r>
              <a:rPr lang="zh-CN" altLang="en-US" sz="2000" dirty="0">
                <a:solidFill>
                  <a:schemeClr val="bg1"/>
                </a:solidFill>
                <a:latin typeface="+mn-ea"/>
                <a:sym typeface="+mn-ea"/>
              </a:rPr>
              <a:t>：当分组从源主机流向目的主机时，必须通过某种方式决定分组经过的路由或路径。</a:t>
            </a:r>
            <a:endParaRPr lang="en-US" altLang="zh-CN" sz="2000" dirty="0">
              <a:solidFill>
                <a:schemeClr val="bg1"/>
              </a:solidFill>
              <a:latin typeface="+mn-ea"/>
              <a:sym typeface="+mn-ea"/>
            </a:endParaRPr>
          </a:p>
          <a:p>
            <a:pPr>
              <a:lnSpc>
                <a:spcPct val="150000"/>
              </a:lnSpc>
            </a:pPr>
            <a:r>
              <a:rPr lang="en-US" altLang="zh-CN" sz="2000" dirty="0">
                <a:latin typeface="+mn-ea"/>
              </a:rPr>
              <a:t>3</a:t>
            </a:r>
            <a:r>
              <a:rPr lang="zh-CN" altLang="en-US" sz="2000" dirty="0">
                <a:latin typeface="+mn-ea"/>
              </a:rPr>
              <a:t>、</a:t>
            </a:r>
            <a:r>
              <a:rPr lang="zh-CN" altLang="en-US" sz="2000" b="1" dirty="0">
                <a:latin typeface="+mn-ea"/>
              </a:rPr>
              <a:t>连接建立</a:t>
            </a:r>
            <a:r>
              <a:rPr lang="zh-CN" altLang="en-US" sz="2000" dirty="0">
                <a:solidFill>
                  <a:schemeClr val="bg1"/>
                </a:solidFill>
                <a:latin typeface="+mn-ea"/>
              </a:rPr>
              <a:t>：网络层连接是从源主机到目的主机经过的一条路径，这条路径所经过的每个路由器等网络设备都要参与网络层连接的建立。 </a:t>
            </a:r>
          </a:p>
        </p:txBody>
      </p:sp>
      <p:sp>
        <p:nvSpPr>
          <p:cNvPr id="10" name="文本框 9"/>
          <p:cNvSpPr txBox="1"/>
          <p:nvPr/>
        </p:nvSpPr>
        <p:spPr>
          <a:xfrm>
            <a:off x="555789" y="654992"/>
            <a:ext cx="5305365"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4.1.2</a:t>
            </a:r>
            <a:r>
              <a:rPr lang="zh-CN" altLang="en-US" sz="2400" dirty="0">
                <a:latin typeface="Microsoft YaHei" charset="-122"/>
                <a:ea typeface="Microsoft YaHei" charset="-122"/>
                <a:cs typeface="Microsoft YaHei" charset="-122"/>
              </a:rPr>
              <a:t> 网络层主要功能</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197246" y="4947007"/>
            <a:ext cx="3627620" cy="1480661"/>
          </a:xfrm>
          <a:prstGeom prst="rect">
            <a:avLst/>
          </a:prstGeom>
        </p:spPr>
      </p:pic>
    </p:spTree>
    <p:custDataLst>
      <p:tags r:id="rId1"/>
    </p:custDataLst>
    <p:extLst>
      <p:ext uri="{BB962C8B-B14F-4D97-AF65-F5344CB8AC3E}">
        <p14:creationId xmlns:p14="http://schemas.microsoft.com/office/powerpoint/2010/main" val="481545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7940675" y="912495"/>
            <a:ext cx="1648460" cy="368300"/>
          </a:xfrm>
          <a:prstGeom prst="rect">
            <a:avLst/>
          </a:prstGeom>
          <a:noFill/>
        </p:spPr>
        <p:txBody>
          <a:bodyPr wrap="square" rtlCol="0">
            <a:spAutoFit/>
          </a:bodyPr>
          <a:lstStyle/>
          <a:p>
            <a:r>
              <a:rPr lang="zh-CN" altLang="en-US"/>
              <a:t>网络层服务</a:t>
            </a:r>
          </a:p>
        </p:txBody>
      </p:sp>
      <p:sp>
        <p:nvSpPr>
          <p:cNvPr id="11" name="左大括号 10"/>
          <p:cNvSpPr/>
          <p:nvPr/>
        </p:nvSpPr>
        <p:spPr>
          <a:xfrm>
            <a:off x="9286875" y="47371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438005" y="352425"/>
            <a:ext cx="2011680" cy="1476375"/>
          </a:xfrm>
          <a:prstGeom prst="rect">
            <a:avLst/>
          </a:prstGeom>
          <a:noFill/>
        </p:spPr>
        <p:txBody>
          <a:bodyPr wrap="square" rtlCol="0">
            <a:spAutoFit/>
          </a:bodyPr>
          <a:lstStyle/>
          <a:p>
            <a:r>
              <a:rPr lang="zh-CN" altLang="en-US"/>
              <a:t>核心任务</a:t>
            </a:r>
          </a:p>
          <a:p>
            <a:endParaRPr lang="zh-CN" altLang="en-US"/>
          </a:p>
          <a:p>
            <a:endParaRPr lang="zh-CN" altLang="en-US"/>
          </a:p>
          <a:p>
            <a:endParaRPr lang="zh-CN" altLang="en-US"/>
          </a:p>
          <a:p>
            <a:r>
              <a:rPr lang="zh-CN" altLang="en-US">
                <a:solidFill>
                  <a:schemeClr val="accent6"/>
                </a:solidFill>
              </a:rPr>
              <a:t>主要功能</a:t>
            </a:r>
          </a:p>
        </p:txBody>
      </p:sp>
      <p:sp>
        <p:nvSpPr>
          <p:cNvPr id="13" name="左大括号 12"/>
          <p:cNvSpPr/>
          <p:nvPr/>
        </p:nvSpPr>
        <p:spPr>
          <a:xfrm>
            <a:off x="10557510" y="1184910"/>
            <a:ext cx="135890" cy="9677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693400" y="932180"/>
            <a:ext cx="1376680" cy="1614805"/>
          </a:xfrm>
          <a:prstGeom prst="rect">
            <a:avLst/>
          </a:prstGeom>
          <a:noFill/>
        </p:spPr>
        <p:txBody>
          <a:bodyPr wrap="square" rtlCol="0">
            <a:spAutoFit/>
          </a:bodyPr>
          <a:lstStyle/>
          <a:p>
            <a:pPr fontAlgn="auto">
              <a:lnSpc>
                <a:spcPct val="150000"/>
              </a:lnSpc>
            </a:pPr>
            <a:r>
              <a:rPr lang="zh-CN" altLang="en-US"/>
              <a:t>路由选择</a:t>
            </a:r>
          </a:p>
          <a:p>
            <a:pPr fontAlgn="auto">
              <a:lnSpc>
                <a:spcPct val="150000"/>
              </a:lnSpc>
            </a:pPr>
            <a:r>
              <a:rPr lang="zh-CN" altLang="en-US"/>
              <a:t>转发</a:t>
            </a:r>
          </a:p>
          <a:p>
            <a:pPr fontAlgn="auto">
              <a:lnSpc>
                <a:spcPct val="150000"/>
              </a:lnSpc>
            </a:pPr>
            <a:r>
              <a:rPr lang="zh-CN" altLang="en-US"/>
              <a:t>建立连接</a:t>
            </a:r>
          </a:p>
          <a:p>
            <a:endParaRPr lang="zh-CN" altLang="en-US"/>
          </a:p>
        </p:txBody>
      </p:sp>
      <p:sp>
        <p:nvSpPr>
          <p:cNvPr id="16" name="文本框 15"/>
          <p:cNvSpPr txBox="1"/>
          <p:nvPr/>
        </p:nvSpPr>
        <p:spPr>
          <a:xfrm>
            <a:off x="555789" y="2349500"/>
            <a:ext cx="11211490" cy="2400657"/>
          </a:xfrm>
          <a:prstGeom prst="rect">
            <a:avLst/>
          </a:prstGeom>
          <a:noFill/>
        </p:spPr>
        <p:txBody>
          <a:bodyPr wrap="square" rtlCol="0">
            <a:spAutoFit/>
          </a:bodyPr>
          <a:lstStyle/>
          <a:p>
            <a:pPr>
              <a:lnSpc>
                <a:spcPct val="150000"/>
              </a:lnSpc>
            </a:pPr>
            <a:r>
              <a:rPr lang="en-US" altLang="zh-CN" sz="2000" dirty="0">
                <a:latin typeface="+mn-ea"/>
              </a:rPr>
              <a:t>1</a:t>
            </a:r>
            <a:r>
              <a:rPr lang="zh-CN" altLang="en-US" sz="2000" dirty="0">
                <a:latin typeface="+mn-ea"/>
              </a:rPr>
              <a:t>、</a:t>
            </a:r>
            <a:r>
              <a:rPr lang="zh-CN" altLang="en-US" sz="2000" b="1" dirty="0">
                <a:latin typeface="+mn-ea"/>
                <a:sym typeface="+mn-ea"/>
              </a:rPr>
              <a:t>转发</a:t>
            </a:r>
            <a:r>
              <a:rPr lang="zh-CN" altLang="en-US" sz="2000" dirty="0">
                <a:latin typeface="+mn-ea"/>
                <a:sym typeface="+mn-ea"/>
              </a:rPr>
              <a:t>：当输入链路接收到一个分组后，路由器需要决策通过哪条输出链路将分组发送出去，并将分组从输入接口转移到输出接口。 </a:t>
            </a:r>
            <a:endParaRPr lang="zh-CN" altLang="en-US" sz="2000" dirty="0">
              <a:latin typeface="+mn-ea"/>
            </a:endParaRPr>
          </a:p>
          <a:p>
            <a:pPr>
              <a:lnSpc>
                <a:spcPct val="150000"/>
              </a:lnSpc>
            </a:pPr>
            <a:r>
              <a:rPr lang="en-US" altLang="zh-CN" sz="2000" dirty="0">
                <a:latin typeface="+mn-ea"/>
              </a:rPr>
              <a:t>2</a:t>
            </a:r>
            <a:r>
              <a:rPr lang="zh-CN" altLang="en-US" sz="2000" dirty="0">
                <a:latin typeface="+mn-ea"/>
              </a:rPr>
              <a:t>、</a:t>
            </a:r>
            <a:r>
              <a:rPr lang="zh-CN" altLang="en-US" sz="2000" b="1" dirty="0">
                <a:latin typeface="+mn-ea"/>
                <a:sym typeface="+mn-ea"/>
              </a:rPr>
              <a:t>路由选择</a:t>
            </a:r>
            <a:r>
              <a:rPr lang="zh-CN" altLang="en-US" sz="2000" dirty="0">
                <a:latin typeface="+mn-ea"/>
                <a:sym typeface="+mn-ea"/>
              </a:rPr>
              <a:t>：当分组从源主机流向目的主机时，必须通过某种方式决定分组经过的路由或路径。</a:t>
            </a:r>
            <a:endParaRPr lang="en-US" altLang="zh-CN" sz="2000" dirty="0">
              <a:latin typeface="+mn-ea"/>
              <a:sym typeface="+mn-ea"/>
            </a:endParaRPr>
          </a:p>
          <a:p>
            <a:pPr>
              <a:lnSpc>
                <a:spcPct val="150000"/>
              </a:lnSpc>
            </a:pPr>
            <a:r>
              <a:rPr lang="en-US" altLang="zh-CN" sz="2000" dirty="0">
                <a:latin typeface="+mn-ea"/>
              </a:rPr>
              <a:t>3</a:t>
            </a:r>
            <a:r>
              <a:rPr lang="zh-CN" altLang="en-US" sz="2000" dirty="0">
                <a:latin typeface="+mn-ea"/>
              </a:rPr>
              <a:t>、</a:t>
            </a:r>
            <a:r>
              <a:rPr lang="zh-CN" altLang="en-US" sz="2000" b="1" dirty="0">
                <a:latin typeface="+mn-ea"/>
              </a:rPr>
              <a:t>连接建立</a:t>
            </a:r>
            <a:r>
              <a:rPr lang="zh-CN" altLang="en-US" sz="2000" dirty="0">
                <a:latin typeface="+mn-ea"/>
              </a:rPr>
              <a:t>：网络层连接是从源主机到目的主机经过的一条路径，这条路径所经过的每个路由器等网络设备都要参与网络层连接的建立。 </a:t>
            </a:r>
          </a:p>
        </p:txBody>
      </p:sp>
      <p:sp>
        <p:nvSpPr>
          <p:cNvPr id="10" name="文本框 9"/>
          <p:cNvSpPr txBox="1"/>
          <p:nvPr/>
        </p:nvSpPr>
        <p:spPr>
          <a:xfrm>
            <a:off x="555789" y="654992"/>
            <a:ext cx="5305365"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4.1.2</a:t>
            </a:r>
            <a:r>
              <a:rPr lang="zh-CN" altLang="en-US" sz="2400" dirty="0">
                <a:latin typeface="Microsoft YaHei" charset="-122"/>
                <a:ea typeface="Microsoft YaHei" charset="-122"/>
                <a:cs typeface="Microsoft YaHei" charset="-122"/>
              </a:rPr>
              <a:t> 网络层主要功能</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197246" y="4947007"/>
            <a:ext cx="3627620" cy="1480661"/>
          </a:xfrm>
          <a:prstGeom prst="rect">
            <a:avLst/>
          </a:prstGeom>
        </p:spPr>
      </p:pic>
    </p:spTree>
    <p:custDataLst>
      <p:tags r:id="rId1"/>
    </p:custDataLst>
    <p:extLst>
      <p:ext uri="{BB962C8B-B14F-4D97-AF65-F5344CB8AC3E}">
        <p14:creationId xmlns:p14="http://schemas.microsoft.com/office/powerpoint/2010/main" val="8824562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776605" y="1971040"/>
            <a:ext cx="8481695" cy="419100"/>
          </a:xfrm>
          <a:prstGeom prst="rect">
            <a:avLst/>
          </a:prstGeom>
          <a:noFill/>
        </p:spPr>
        <p:txBody>
          <a:bodyPr wrap="square" rtlCol="0">
            <a:spAutoFit/>
          </a:bodyPr>
          <a:lstStyle/>
          <a:p>
            <a:r>
              <a:rPr sz="2130" dirty="0"/>
              <a:t>网络层要实现的基本功能是</a:t>
            </a:r>
            <a:r>
              <a:rPr lang="zh-CN" altLang="en-US" sz="2125" dirty="0">
                <a:sym typeface="+mn-ea"/>
              </a:rPr>
              <a:t>：</a:t>
            </a:r>
            <a:r>
              <a:rPr sz="2125" dirty="0">
                <a:sym typeface="+mn-ea"/>
              </a:rPr>
              <a:t>转发</a:t>
            </a:r>
            <a:r>
              <a:rPr lang="zh-CN" sz="2125" dirty="0">
                <a:sym typeface="+mn-ea"/>
              </a:rPr>
              <a:t>、（</a:t>
            </a:r>
            <a:r>
              <a:rPr lang="zh-CN" sz="2125" dirty="0">
                <a:solidFill>
                  <a:schemeClr val="bg2"/>
                </a:solidFill>
                <a:sym typeface="+mn-ea"/>
              </a:rPr>
              <a:t>路由选择</a:t>
            </a:r>
            <a:r>
              <a:rPr lang="zh-CN" sz="2125" dirty="0">
                <a:sym typeface="+mn-ea"/>
              </a:rPr>
              <a:t>）</a:t>
            </a:r>
            <a:r>
              <a:rPr lang="zh-CN" sz="2130" dirty="0"/>
              <a:t>建立连接</a:t>
            </a:r>
            <a:r>
              <a:rPr sz="2130" dirty="0"/>
              <a:t>。</a:t>
            </a:r>
          </a:p>
        </p:txBody>
      </p:sp>
      <p:pic>
        <p:nvPicPr>
          <p:cNvPr id="5" name="图片 4"/>
          <p:cNvPicPr>
            <a:picLocks noChangeAspect="1"/>
          </p:cNvPicPr>
          <p:nvPr/>
        </p:nvPicPr>
        <p:blipFill>
          <a:blip r:embed="rId4"/>
          <a:stretch>
            <a:fillRect/>
          </a:stretch>
        </p:blipFill>
        <p:spPr>
          <a:xfrm>
            <a:off x="620387" y="0"/>
            <a:ext cx="1165551" cy="1343998"/>
          </a:xfrm>
          <a:prstGeom prst="rect">
            <a:avLst/>
          </a:prstGeom>
        </p:spPr>
      </p:pic>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776605" y="1971040"/>
            <a:ext cx="9067483" cy="419100"/>
          </a:xfrm>
          <a:prstGeom prst="rect">
            <a:avLst/>
          </a:prstGeom>
          <a:noFill/>
        </p:spPr>
        <p:txBody>
          <a:bodyPr wrap="square" rtlCol="0">
            <a:spAutoFit/>
          </a:bodyPr>
          <a:lstStyle/>
          <a:p>
            <a:r>
              <a:rPr sz="2130" dirty="0"/>
              <a:t>网络层要实现的基本功能</a:t>
            </a:r>
            <a:r>
              <a:rPr lang="zh-CN" altLang="en-US" sz="2130" dirty="0"/>
              <a:t>：</a:t>
            </a:r>
            <a:r>
              <a:rPr sz="2125" dirty="0">
                <a:sym typeface="+mn-ea"/>
              </a:rPr>
              <a:t>转发</a:t>
            </a:r>
            <a:r>
              <a:rPr lang="zh-CN" sz="2125" dirty="0">
                <a:sym typeface="+mn-ea"/>
              </a:rPr>
              <a:t>、（</a:t>
            </a:r>
            <a:r>
              <a:rPr lang="zh-CN" sz="2125" dirty="0">
                <a:solidFill>
                  <a:srgbClr val="FF0000"/>
                </a:solidFill>
                <a:sym typeface="+mn-ea"/>
              </a:rPr>
              <a:t>路由选择</a:t>
            </a:r>
            <a:r>
              <a:rPr lang="zh-CN" sz="2125" dirty="0">
                <a:sym typeface="+mn-ea"/>
              </a:rPr>
              <a:t>）</a:t>
            </a:r>
            <a:r>
              <a:rPr lang="zh-CN" sz="2130" dirty="0"/>
              <a:t>建立连接</a:t>
            </a:r>
            <a:r>
              <a:rPr sz="2130" dirty="0"/>
              <a:t>。</a:t>
            </a:r>
          </a:p>
        </p:txBody>
      </p:sp>
      <p:pic>
        <p:nvPicPr>
          <p:cNvPr id="5" name="图片 4"/>
          <p:cNvPicPr>
            <a:picLocks noChangeAspect="1"/>
          </p:cNvPicPr>
          <p:nvPr/>
        </p:nvPicPr>
        <p:blipFill>
          <a:blip r:embed="rId4"/>
          <a:stretch>
            <a:fillRect/>
          </a:stretch>
        </p:blipFill>
        <p:spPr>
          <a:xfrm>
            <a:off x="620387" y="0"/>
            <a:ext cx="1165551" cy="1343998"/>
          </a:xfrm>
          <a:prstGeom prst="rect">
            <a:avLst/>
          </a:prstGeom>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776605" y="1971040"/>
            <a:ext cx="8984615" cy="3368040"/>
          </a:xfrm>
          <a:prstGeom prst="rect">
            <a:avLst/>
          </a:prstGeom>
          <a:noFill/>
        </p:spPr>
        <p:txBody>
          <a:bodyPr wrap="square" rtlCol="0">
            <a:spAutoFit/>
          </a:bodyPr>
          <a:lstStyle/>
          <a:p>
            <a:r>
              <a:rPr sz="2130"/>
              <a:t>下列选项中不属于网络层功能的是（</a:t>
            </a:r>
            <a:r>
              <a:rPr lang="en-US" sz="2130">
                <a:solidFill>
                  <a:schemeClr val="bg2"/>
                </a:solidFill>
              </a:rPr>
              <a:t>C</a:t>
            </a:r>
            <a:r>
              <a:rPr sz="2130"/>
              <a:t>）</a:t>
            </a:r>
          </a:p>
          <a:p>
            <a:endParaRPr sz="2130"/>
          </a:p>
          <a:p>
            <a:endParaRPr sz="2130"/>
          </a:p>
          <a:p>
            <a:r>
              <a:rPr sz="2130"/>
              <a:t>A:实现转发</a:t>
            </a:r>
          </a:p>
          <a:p>
            <a:endParaRPr sz="2130"/>
          </a:p>
          <a:p>
            <a:r>
              <a:rPr sz="2130"/>
              <a:t>B:路由选择</a:t>
            </a:r>
          </a:p>
          <a:p>
            <a:endParaRPr sz="2130"/>
          </a:p>
          <a:p>
            <a:r>
              <a:rPr sz="2130"/>
              <a:t>C:</a:t>
            </a:r>
            <a:r>
              <a:rPr lang="zh-CN" sz="2130"/>
              <a:t>为用户提供网络应用</a:t>
            </a:r>
            <a:endParaRPr sz="2130"/>
          </a:p>
          <a:p>
            <a:endParaRPr sz="2130"/>
          </a:p>
          <a:p>
            <a:r>
              <a:rPr sz="2130"/>
              <a:t>D:连接建立</a:t>
            </a:r>
          </a:p>
        </p:txBody>
      </p:sp>
      <p:pic>
        <p:nvPicPr>
          <p:cNvPr id="4" name="图片 3"/>
          <p:cNvPicPr>
            <a:picLocks noChangeAspect="1"/>
          </p:cNvPicPr>
          <p:nvPr/>
        </p:nvPicPr>
        <p:blipFill>
          <a:blip r:embed="rId4"/>
          <a:stretch>
            <a:fillRect/>
          </a:stretch>
        </p:blipFill>
        <p:spPr>
          <a:xfrm>
            <a:off x="620387" y="0"/>
            <a:ext cx="1165551" cy="1343998"/>
          </a:xfrm>
          <a:prstGeom prst="rect">
            <a:avLst/>
          </a:prstGeom>
        </p:spPr>
      </p:pic>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776605" y="1971040"/>
            <a:ext cx="8984615" cy="3368040"/>
          </a:xfrm>
          <a:prstGeom prst="rect">
            <a:avLst/>
          </a:prstGeom>
          <a:noFill/>
        </p:spPr>
        <p:txBody>
          <a:bodyPr wrap="square" rtlCol="0">
            <a:spAutoFit/>
          </a:bodyPr>
          <a:lstStyle/>
          <a:p>
            <a:r>
              <a:rPr sz="2130"/>
              <a:t>下列选项中不属于网络层功能的是（</a:t>
            </a:r>
            <a:r>
              <a:rPr lang="en-US" sz="2130">
                <a:solidFill>
                  <a:srgbClr val="FF0000"/>
                </a:solidFill>
              </a:rPr>
              <a:t>C</a:t>
            </a:r>
            <a:r>
              <a:rPr sz="2130"/>
              <a:t>）</a:t>
            </a:r>
          </a:p>
          <a:p>
            <a:endParaRPr sz="2130"/>
          </a:p>
          <a:p>
            <a:endParaRPr sz="2130"/>
          </a:p>
          <a:p>
            <a:r>
              <a:rPr sz="2130"/>
              <a:t>A:实现转发</a:t>
            </a:r>
          </a:p>
          <a:p>
            <a:endParaRPr sz="2130"/>
          </a:p>
          <a:p>
            <a:r>
              <a:rPr sz="2130"/>
              <a:t>B:路由选择</a:t>
            </a:r>
          </a:p>
          <a:p>
            <a:endParaRPr sz="2130"/>
          </a:p>
          <a:p>
            <a:r>
              <a:rPr sz="2130">
                <a:solidFill>
                  <a:srgbClr val="FF0000"/>
                </a:solidFill>
              </a:rPr>
              <a:t>C:</a:t>
            </a:r>
            <a:r>
              <a:rPr lang="zh-CN" sz="2130">
                <a:solidFill>
                  <a:srgbClr val="FF0000"/>
                </a:solidFill>
              </a:rPr>
              <a:t>为用户提供网络应用</a:t>
            </a:r>
            <a:endParaRPr sz="2130">
              <a:solidFill>
                <a:srgbClr val="FF0000"/>
              </a:solidFill>
            </a:endParaRPr>
          </a:p>
          <a:p>
            <a:endParaRPr sz="2130"/>
          </a:p>
          <a:p>
            <a:r>
              <a:rPr sz="2130"/>
              <a:t>D:连接建立</a:t>
            </a:r>
          </a:p>
        </p:txBody>
      </p:sp>
      <p:pic>
        <p:nvPicPr>
          <p:cNvPr id="4" name="图片 3"/>
          <p:cNvPicPr>
            <a:picLocks noChangeAspect="1"/>
          </p:cNvPicPr>
          <p:nvPr/>
        </p:nvPicPr>
        <p:blipFill>
          <a:blip r:embed="rId4"/>
          <a:stretch>
            <a:fillRect/>
          </a:stretch>
        </p:blipFill>
        <p:spPr>
          <a:xfrm>
            <a:off x="620387" y="0"/>
            <a:ext cx="1165551" cy="1343998"/>
          </a:xfrm>
          <a:prstGeom prst="rect">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1312545" y="2690495"/>
            <a:ext cx="1648460" cy="419100"/>
          </a:xfrm>
          <a:prstGeom prst="rect">
            <a:avLst/>
          </a:prstGeom>
          <a:noFill/>
        </p:spPr>
        <p:txBody>
          <a:bodyPr wrap="square" rtlCol="0">
            <a:spAutoFit/>
          </a:bodyPr>
          <a:lstStyle/>
          <a:p>
            <a:r>
              <a:rPr lang="zh-CN" altLang="en-US" sz="2130"/>
              <a:t>网络层服务</a:t>
            </a:r>
          </a:p>
        </p:txBody>
      </p:sp>
      <p:sp>
        <p:nvSpPr>
          <p:cNvPr id="6" name="左大括号 5"/>
          <p:cNvSpPr/>
          <p:nvPr/>
        </p:nvSpPr>
        <p:spPr>
          <a:xfrm>
            <a:off x="2961005" y="2242185"/>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3112135" y="2120900"/>
            <a:ext cx="6624320" cy="1729740"/>
          </a:xfrm>
          <a:prstGeom prst="rect">
            <a:avLst/>
          </a:prstGeom>
          <a:noFill/>
        </p:spPr>
        <p:txBody>
          <a:bodyPr wrap="square" rtlCol="0">
            <a:spAutoFit/>
          </a:bodyPr>
          <a:lstStyle/>
          <a:p>
            <a:r>
              <a:rPr lang="zh-CN" altLang="en-US" sz="2130"/>
              <a:t>核心任务：</a:t>
            </a:r>
            <a:r>
              <a:rPr lang="zh-CN" altLang="en-US" sz="2125">
                <a:sym typeface="+mn-ea"/>
              </a:rPr>
              <a:t>将数据从（</a:t>
            </a:r>
            <a:r>
              <a:rPr lang="zh-CN" altLang="en-US" sz="2125">
                <a:solidFill>
                  <a:schemeClr val="bg1"/>
                </a:solidFill>
                <a:sym typeface="+mn-ea"/>
              </a:rPr>
              <a:t>源主机</a:t>
            </a:r>
            <a:r>
              <a:rPr lang="zh-CN" altLang="en-US" sz="2125">
                <a:sym typeface="+mn-ea"/>
              </a:rPr>
              <a:t>）送达到（</a:t>
            </a:r>
            <a:r>
              <a:rPr lang="zh-CN" altLang="en-US" sz="2125">
                <a:solidFill>
                  <a:schemeClr val="bg1"/>
                </a:solidFill>
                <a:sym typeface="+mn-ea"/>
              </a:rPr>
              <a:t>目的主机</a:t>
            </a:r>
            <a:r>
              <a:rPr lang="zh-CN" altLang="en-US" sz="2125">
                <a:sym typeface="+mn-ea"/>
              </a:rPr>
              <a:t>）</a:t>
            </a:r>
            <a:endParaRPr lang="zh-CN" altLang="en-US" sz="2125"/>
          </a:p>
          <a:p>
            <a:endParaRPr lang="zh-CN" altLang="en-US" sz="2130"/>
          </a:p>
          <a:p>
            <a:endParaRPr lang="zh-CN" altLang="en-US" sz="2130"/>
          </a:p>
          <a:p>
            <a:endParaRPr lang="zh-CN" altLang="en-US" sz="2130"/>
          </a:p>
          <a:p>
            <a:r>
              <a:rPr lang="zh-CN" altLang="en-US" sz="2130"/>
              <a:t>主要功能</a:t>
            </a:r>
          </a:p>
        </p:txBody>
      </p:sp>
      <p:sp>
        <p:nvSpPr>
          <p:cNvPr id="5" name="文本框 4"/>
          <p:cNvSpPr txBox="1"/>
          <p:nvPr/>
        </p:nvSpPr>
        <p:spPr>
          <a:xfrm>
            <a:off x="4577715" y="2891155"/>
            <a:ext cx="8242935" cy="1729740"/>
          </a:xfrm>
          <a:prstGeom prst="rect">
            <a:avLst/>
          </a:prstGeom>
          <a:noFill/>
        </p:spPr>
        <p:txBody>
          <a:bodyPr wrap="square" rtlCol="0">
            <a:spAutoFit/>
          </a:bodyPr>
          <a:lstStyle/>
          <a:p>
            <a:r>
              <a:rPr lang="zh-CN" altLang="en-US" sz="2125" dirty="0">
                <a:sym typeface="+mn-ea"/>
              </a:rPr>
              <a:t>（</a:t>
            </a:r>
            <a:r>
              <a:rPr lang="zh-CN" altLang="en-US" sz="2125" dirty="0">
                <a:solidFill>
                  <a:schemeClr val="bg1"/>
                </a:solidFill>
                <a:sym typeface="+mn-ea"/>
              </a:rPr>
              <a:t>转发</a:t>
            </a:r>
            <a:r>
              <a:rPr lang="zh-CN" altLang="en-US" sz="2125" dirty="0">
                <a:sym typeface="+mn-ea"/>
              </a:rPr>
              <a:t>）</a:t>
            </a:r>
          </a:p>
          <a:p>
            <a:endParaRPr lang="zh-CN" altLang="en-US" sz="2130" dirty="0"/>
          </a:p>
          <a:p>
            <a:r>
              <a:rPr lang="zh-CN" altLang="en-US" sz="2125" dirty="0">
                <a:sym typeface="+mn-ea"/>
              </a:rPr>
              <a:t>（</a:t>
            </a:r>
            <a:r>
              <a:rPr lang="zh-CN" altLang="en-US" sz="2125" dirty="0">
                <a:solidFill>
                  <a:schemeClr val="bg1"/>
                </a:solidFill>
                <a:sym typeface="+mn-ea"/>
              </a:rPr>
              <a:t>路由选择</a:t>
            </a:r>
            <a:r>
              <a:rPr lang="zh-CN" altLang="en-US" sz="2125" dirty="0">
                <a:sym typeface="+mn-ea"/>
              </a:rPr>
              <a:t>）</a:t>
            </a:r>
            <a:endParaRPr lang="zh-CN" altLang="en-US" sz="2125" dirty="0"/>
          </a:p>
          <a:p>
            <a:endParaRPr lang="zh-CN" altLang="en-US" sz="2130" dirty="0"/>
          </a:p>
          <a:p>
            <a:r>
              <a:rPr lang="zh-CN" altLang="en-US" sz="2130" dirty="0"/>
              <a:t>（</a:t>
            </a:r>
            <a:r>
              <a:rPr lang="zh-CN" altLang="en-US" sz="2125" dirty="0">
                <a:solidFill>
                  <a:schemeClr val="bg1"/>
                </a:solidFill>
                <a:sym typeface="+mn-ea"/>
              </a:rPr>
              <a:t>建立连接</a:t>
            </a:r>
            <a:r>
              <a:rPr lang="zh-CN" altLang="en-US" sz="2130" dirty="0"/>
              <a:t>）</a:t>
            </a:r>
          </a:p>
        </p:txBody>
      </p:sp>
      <p:sp>
        <p:nvSpPr>
          <p:cNvPr id="8" name="左大括号 7"/>
          <p:cNvSpPr/>
          <p:nvPr/>
        </p:nvSpPr>
        <p:spPr>
          <a:xfrm>
            <a:off x="4456430" y="3027680"/>
            <a:ext cx="75565" cy="14973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1312545" y="2690495"/>
            <a:ext cx="1648460" cy="419100"/>
          </a:xfrm>
          <a:prstGeom prst="rect">
            <a:avLst/>
          </a:prstGeom>
          <a:noFill/>
        </p:spPr>
        <p:txBody>
          <a:bodyPr wrap="square" rtlCol="0">
            <a:spAutoFit/>
          </a:bodyPr>
          <a:lstStyle/>
          <a:p>
            <a:r>
              <a:rPr lang="zh-CN" altLang="en-US" sz="2130"/>
              <a:t>网络层服务</a:t>
            </a:r>
          </a:p>
        </p:txBody>
      </p:sp>
      <p:sp>
        <p:nvSpPr>
          <p:cNvPr id="6" name="左大括号 5"/>
          <p:cNvSpPr/>
          <p:nvPr/>
        </p:nvSpPr>
        <p:spPr>
          <a:xfrm>
            <a:off x="2961005" y="2242185"/>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3112135" y="2120900"/>
            <a:ext cx="6624320" cy="1729740"/>
          </a:xfrm>
          <a:prstGeom prst="rect">
            <a:avLst/>
          </a:prstGeom>
          <a:noFill/>
        </p:spPr>
        <p:txBody>
          <a:bodyPr wrap="square" rtlCol="0">
            <a:spAutoFit/>
          </a:bodyPr>
          <a:lstStyle/>
          <a:p>
            <a:r>
              <a:rPr lang="zh-CN" altLang="en-US" sz="2130"/>
              <a:t>核心任务：</a:t>
            </a:r>
            <a:r>
              <a:rPr lang="zh-CN" altLang="en-US" sz="2125">
                <a:sym typeface="+mn-ea"/>
              </a:rPr>
              <a:t>将数据从（</a:t>
            </a:r>
            <a:r>
              <a:rPr lang="zh-CN" altLang="en-US" sz="2125">
                <a:solidFill>
                  <a:schemeClr val="accent6"/>
                </a:solidFill>
                <a:sym typeface="+mn-ea"/>
              </a:rPr>
              <a:t>源主机</a:t>
            </a:r>
            <a:r>
              <a:rPr lang="zh-CN" altLang="en-US" sz="2125">
                <a:sym typeface="+mn-ea"/>
              </a:rPr>
              <a:t>）送达到（</a:t>
            </a:r>
            <a:r>
              <a:rPr lang="zh-CN" altLang="en-US" sz="2125">
                <a:solidFill>
                  <a:schemeClr val="accent6"/>
                </a:solidFill>
                <a:sym typeface="+mn-ea"/>
              </a:rPr>
              <a:t>目的主机</a:t>
            </a:r>
            <a:r>
              <a:rPr lang="zh-CN" altLang="en-US" sz="2125">
                <a:sym typeface="+mn-ea"/>
              </a:rPr>
              <a:t>）</a:t>
            </a:r>
            <a:endParaRPr lang="zh-CN" altLang="en-US" sz="2125"/>
          </a:p>
          <a:p>
            <a:endParaRPr lang="zh-CN" altLang="en-US" sz="2130"/>
          </a:p>
          <a:p>
            <a:endParaRPr lang="zh-CN" altLang="en-US" sz="2130"/>
          </a:p>
          <a:p>
            <a:endParaRPr lang="zh-CN" altLang="en-US" sz="2130"/>
          </a:p>
          <a:p>
            <a:r>
              <a:rPr lang="zh-CN" altLang="en-US" sz="2130"/>
              <a:t>主要功能</a:t>
            </a:r>
          </a:p>
        </p:txBody>
      </p:sp>
      <p:sp>
        <p:nvSpPr>
          <p:cNvPr id="5" name="文本框 4"/>
          <p:cNvSpPr txBox="1"/>
          <p:nvPr/>
        </p:nvSpPr>
        <p:spPr>
          <a:xfrm>
            <a:off x="4577715" y="2891155"/>
            <a:ext cx="8242935" cy="1729740"/>
          </a:xfrm>
          <a:prstGeom prst="rect">
            <a:avLst/>
          </a:prstGeom>
          <a:noFill/>
        </p:spPr>
        <p:txBody>
          <a:bodyPr wrap="square" rtlCol="0">
            <a:spAutoFit/>
          </a:bodyPr>
          <a:lstStyle/>
          <a:p>
            <a:r>
              <a:rPr lang="zh-CN" altLang="en-US" sz="2125" dirty="0">
                <a:sym typeface="+mn-ea"/>
              </a:rPr>
              <a:t>（</a:t>
            </a:r>
            <a:r>
              <a:rPr lang="zh-CN" altLang="en-US" sz="2125" dirty="0">
                <a:solidFill>
                  <a:schemeClr val="bg1"/>
                </a:solidFill>
                <a:sym typeface="+mn-ea"/>
              </a:rPr>
              <a:t>转发</a:t>
            </a:r>
            <a:r>
              <a:rPr lang="zh-CN" altLang="en-US" sz="2125" dirty="0">
                <a:sym typeface="+mn-ea"/>
              </a:rPr>
              <a:t>）</a:t>
            </a:r>
          </a:p>
          <a:p>
            <a:endParaRPr lang="zh-CN" altLang="en-US" sz="2130" dirty="0"/>
          </a:p>
          <a:p>
            <a:r>
              <a:rPr lang="zh-CN" altLang="en-US" sz="2125" dirty="0">
                <a:sym typeface="+mn-ea"/>
              </a:rPr>
              <a:t>（</a:t>
            </a:r>
            <a:r>
              <a:rPr lang="zh-CN" altLang="en-US" sz="2125" dirty="0">
                <a:solidFill>
                  <a:schemeClr val="bg1"/>
                </a:solidFill>
                <a:sym typeface="+mn-ea"/>
              </a:rPr>
              <a:t>路由选择</a:t>
            </a:r>
            <a:r>
              <a:rPr lang="zh-CN" altLang="en-US" sz="2125" dirty="0">
                <a:sym typeface="+mn-ea"/>
              </a:rPr>
              <a:t>）</a:t>
            </a:r>
            <a:endParaRPr lang="zh-CN" altLang="en-US" sz="2125" dirty="0"/>
          </a:p>
          <a:p>
            <a:endParaRPr lang="zh-CN" altLang="en-US" sz="2130" dirty="0"/>
          </a:p>
          <a:p>
            <a:r>
              <a:rPr lang="zh-CN" altLang="en-US" sz="2130" dirty="0"/>
              <a:t>（</a:t>
            </a:r>
            <a:r>
              <a:rPr lang="zh-CN" altLang="en-US" sz="2125" dirty="0">
                <a:solidFill>
                  <a:schemeClr val="bg1"/>
                </a:solidFill>
                <a:sym typeface="+mn-ea"/>
              </a:rPr>
              <a:t>建立连接</a:t>
            </a:r>
            <a:r>
              <a:rPr lang="zh-CN" altLang="en-US" sz="2130" dirty="0"/>
              <a:t>）</a:t>
            </a:r>
          </a:p>
        </p:txBody>
      </p:sp>
      <p:sp>
        <p:nvSpPr>
          <p:cNvPr id="8" name="左大括号 7"/>
          <p:cNvSpPr/>
          <p:nvPr/>
        </p:nvSpPr>
        <p:spPr>
          <a:xfrm>
            <a:off x="4456430" y="3027680"/>
            <a:ext cx="75565" cy="14973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1312545" y="2690495"/>
            <a:ext cx="1648460" cy="419100"/>
          </a:xfrm>
          <a:prstGeom prst="rect">
            <a:avLst/>
          </a:prstGeom>
          <a:noFill/>
        </p:spPr>
        <p:txBody>
          <a:bodyPr wrap="square" rtlCol="0">
            <a:spAutoFit/>
          </a:bodyPr>
          <a:lstStyle/>
          <a:p>
            <a:r>
              <a:rPr lang="zh-CN" altLang="en-US" sz="2130"/>
              <a:t>网络层服务</a:t>
            </a:r>
          </a:p>
        </p:txBody>
      </p:sp>
      <p:sp>
        <p:nvSpPr>
          <p:cNvPr id="6" name="左大括号 5"/>
          <p:cNvSpPr/>
          <p:nvPr/>
        </p:nvSpPr>
        <p:spPr>
          <a:xfrm>
            <a:off x="2961005" y="2242185"/>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3112135" y="2120900"/>
            <a:ext cx="6624320" cy="1729740"/>
          </a:xfrm>
          <a:prstGeom prst="rect">
            <a:avLst/>
          </a:prstGeom>
          <a:noFill/>
        </p:spPr>
        <p:txBody>
          <a:bodyPr wrap="square" rtlCol="0">
            <a:spAutoFit/>
          </a:bodyPr>
          <a:lstStyle/>
          <a:p>
            <a:r>
              <a:rPr lang="zh-CN" altLang="en-US" sz="2130"/>
              <a:t>核心任务：</a:t>
            </a:r>
            <a:r>
              <a:rPr lang="zh-CN" altLang="en-US" sz="2125">
                <a:sym typeface="+mn-ea"/>
              </a:rPr>
              <a:t>将数据从（</a:t>
            </a:r>
            <a:r>
              <a:rPr lang="zh-CN" altLang="en-US" sz="2125">
                <a:solidFill>
                  <a:schemeClr val="accent6"/>
                </a:solidFill>
                <a:sym typeface="+mn-ea"/>
              </a:rPr>
              <a:t>源主机</a:t>
            </a:r>
            <a:r>
              <a:rPr lang="zh-CN" altLang="en-US" sz="2125">
                <a:sym typeface="+mn-ea"/>
              </a:rPr>
              <a:t>）送达到（</a:t>
            </a:r>
            <a:r>
              <a:rPr lang="zh-CN" altLang="en-US" sz="2125">
                <a:solidFill>
                  <a:schemeClr val="accent6"/>
                </a:solidFill>
                <a:sym typeface="+mn-ea"/>
              </a:rPr>
              <a:t>目的主机</a:t>
            </a:r>
            <a:r>
              <a:rPr lang="zh-CN" altLang="en-US" sz="2125">
                <a:sym typeface="+mn-ea"/>
              </a:rPr>
              <a:t>）</a:t>
            </a:r>
            <a:endParaRPr lang="zh-CN" altLang="en-US" sz="2125"/>
          </a:p>
          <a:p>
            <a:endParaRPr lang="zh-CN" altLang="en-US" sz="2130"/>
          </a:p>
          <a:p>
            <a:endParaRPr lang="zh-CN" altLang="en-US" sz="2130"/>
          </a:p>
          <a:p>
            <a:endParaRPr lang="zh-CN" altLang="en-US" sz="2130"/>
          </a:p>
          <a:p>
            <a:r>
              <a:rPr lang="zh-CN" altLang="en-US" sz="2130"/>
              <a:t>主要功能</a:t>
            </a:r>
          </a:p>
        </p:txBody>
      </p:sp>
      <p:sp>
        <p:nvSpPr>
          <p:cNvPr id="5" name="文本框 4"/>
          <p:cNvSpPr txBox="1"/>
          <p:nvPr/>
        </p:nvSpPr>
        <p:spPr>
          <a:xfrm>
            <a:off x="4577715" y="2891155"/>
            <a:ext cx="8242935" cy="1729740"/>
          </a:xfrm>
          <a:prstGeom prst="rect">
            <a:avLst/>
          </a:prstGeom>
          <a:noFill/>
        </p:spPr>
        <p:txBody>
          <a:bodyPr wrap="square" rtlCol="0">
            <a:spAutoFit/>
          </a:bodyPr>
          <a:lstStyle/>
          <a:p>
            <a:r>
              <a:rPr lang="zh-CN" altLang="en-US" sz="2125" dirty="0">
                <a:sym typeface="+mn-ea"/>
              </a:rPr>
              <a:t>（</a:t>
            </a:r>
            <a:r>
              <a:rPr lang="zh-CN" altLang="en-US" sz="2125" dirty="0">
                <a:solidFill>
                  <a:schemeClr val="accent6"/>
                </a:solidFill>
                <a:sym typeface="+mn-ea"/>
              </a:rPr>
              <a:t>转发</a:t>
            </a:r>
            <a:r>
              <a:rPr lang="zh-CN" altLang="en-US" sz="2125" dirty="0">
                <a:sym typeface="+mn-ea"/>
              </a:rPr>
              <a:t>）</a:t>
            </a:r>
          </a:p>
          <a:p>
            <a:endParaRPr lang="zh-CN" altLang="en-US" sz="2125" dirty="0"/>
          </a:p>
          <a:p>
            <a:r>
              <a:rPr lang="zh-CN" altLang="en-US" sz="2125" dirty="0">
                <a:sym typeface="+mn-ea"/>
              </a:rPr>
              <a:t>（</a:t>
            </a:r>
            <a:r>
              <a:rPr lang="zh-CN" altLang="en-US" sz="2125" dirty="0">
                <a:solidFill>
                  <a:schemeClr val="accent6"/>
                </a:solidFill>
                <a:sym typeface="+mn-ea"/>
              </a:rPr>
              <a:t>路由选择</a:t>
            </a:r>
            <a:r>
              <a:rPr lang="zh-CN" altLang="en-US" sz="2125" dirty="0">
                <a:sym typeface="+mn-ea"/>
              </a:rPr>
              <a:t>）</a:t>
            </a:r>
            <a:endParaRPr lang="zh-CN" altLang="en-US" sz="2125" dirty="0"/>
          </a:p>
          <a:p>
            <a:endParaRPr lang="zh-CN" altLang="en-US" sz="2130" dirty="0"/>
          </a:p>
          <a:p>
            <a:r>
              <a:rPr lang="zh-CN" altLang="en-US" sz="2130" dirty="0"/>
              <a:t>（</a:t>
            </a:r>
            <a:r>
              <a:rPr lang="zh-CN" altLang="en-US" sz="2125" dirty="0">
                <a:solidFill>
                  <a:schemeClr val="accent6"/>
                </a:solidFill>
                <a:sym typeface="+mn-ea"/>
              </a:rPr>
              <a:t>建立连接</a:t>
            </a:r>
            <a:r>
              <a:rPr lang="zh-CN" altLang="en-US" sz="2130" dirty="0"/>
              <a:t>）</a:t>
            </a:r>
          </a:p>
        </p:txBody>
      </p:sp>
      <p:sp>
        <p:nvSpPr>
          <p:cNvPr id="8" name="左大括号 7"/>
          <p:cNvSpPr/>
          <p:nvPr/>
        </p:nvSpPr>
        <p:spPr>
          <a:xfrm>
            <a:off x="4456430" y="3027680"/>
            <a:ext cx="75565" cy="14973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73797" y="2363212"/>
            <a:ext cx="10563698" cy="1754326"/>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一、</a:t>
            </a:r>
            <a:r>
              <a:rPr lang="zh-CN" altLang="en-US" sz="2400" b="1" dirty="0">
                <a:latin typeface="Microsoft YaHei" charset="-122"/>
                <a:ea typeface="Microsoft YaHei" charset="-122"/>
                <a:cs typeface="Microsoft YaHei" charset="-122"/>
                <a:sym typeface="+mn-ea"/>
              </a:rPr>
              <a:t>网络拥塞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a:t>
            </a:r>
            <a:r>
              <a:rPr lang="zh-CN" altLang="en-US" sz="2400" dirty="0">
                <a:solidFill>
                  <a:schemeClr val="bg1"/>
                </a:solidFill>
                <a:latin typeface="Microsoft YaHei" charset="-122"/>
                <a:ea typeface="Microsoft YaHei" charset="-122"/>
                <a:cs typeface="Microsoft YaHei" charset="-122"/>
                <a:sym typeface="+mn-ea"/>
              </a:rPr>
              <a:t>以</a:t>
            </a:r>
            <a:r>
              <a:rPr lang="zh-CN" altLang="en-US" sz="2400" b="1" dirty="0">
                <a:solidFill>
                  <a:schemeClr val="bg1"/>
                </a:solidFill>
                <a:latin typeface="Microsoft YaHei" charset="-122"/>
                <a:ea typeface="Microsoft YaHei" charset="-122"/>
                <a:cs typeface="Microsoft YaHei" charset="-122"/>
                <a:sym typeface="+mn-ea"/>
              </a:rPr>
              <a:t>太快</a:t>
            </a:r>
            <a:r>
              <a:rPr lang="zh-CN" altLang="en-US" sz="2400" dirty="0">
                <a:solidFill>
                  <a:schemeClr val="bg1"/>
                </a:solidFill>
                <a:latin typeface="Microsoft YaHei" charset="-122"/>
                <a:ea typeface="Microsoft YaHei" charset="-122"/>
                <a:cs typeface="Microsoft YaHei" charset="-122"/>
                <a:sym typeface="+mn-ea"/>
              </a:rPr>
              <a:t>的速度向网络中发送</a:t>
            </a:r>
            <a:r>
              <a:rPr lang="zh-CN" altLang="en-US" sz="2400" b="1" dirty="0">
                <a:solidFill>
                  <a:schemeClr val="bg1"/>
                </a:solidFill>
                <a:latin typeface="Microsoft YaHei" charset="-122"/>
                <a:ea typeface="Microsoft YaHei" charset="-122"/>
                <a:cs typeface="Microsoft YaHei" charset="-122"/>
                <a:sym typeface="+mn-ea"/>
              </a:rPr>
              <a:t>太多</a:t>
            </a:r>
            <a:r>
              <a:rPr lang="zh-CN" altLang="en-US" sz="2400" dirty="0">
                <a:solidFill>
                  <a:schemeClr val="bg1"/>
                </a:solidFill>
                <a:latin typeface="Microsoft YaHei" charset="-122"/>
                <a:ea typeface="Microsoft YaHei" charset="-122"/>
                <a:cs typeface="Microsoft YaHei" charset="-122"/>
                <a:sym typeface="+mn-ea"/>
              </a:rPr>
              <a:t>的数据，超出了网络处理能力，导致大量数据分组拥挤在中间设备队列中等待转发，</a:t>
            </a:r>
            <a:r>
              <a:rPr lang="zh-CN" altLang="en-US" sz="2400" b="1" dirty="0">
                <a:solidFill>
                  <a:schemeClr val="bg1"/>
                </a:solidFill>
                <a:latin typeface="Microsoft YaHei" charset="-122"/>
                <a:ea typeface="Microsoft YaHei" charset="-122"/>
                <a:cs typeface="Microsoft YaHei" charset="-122"/>
                <a:sym typeface="+mn-ea"/>
              </a:rPr>
              <a:t>网络性能</a:t>
            </a:r>
            <a:r>
              <a:rPr lang="zh-CN" altLang="en-US" sz="2400" dirty="0">
                <a:solidFill>
                  <a:schemeClr val="bg1"/>
                </a:solidFill>
                <a:latin typeface="Microsoft YaHei" charset="-122"/>
                <a:ea typeface="Microsoft YaHei" charset="-122"/>
                <a:cs typeface="Microsoft YaHei" charset="-122"/>
                <a:sym typeface="+mn-ea"/>
              </a:rPr>
              <a:t>显著下降的现象。</a:t>
            </a:r>
            <a:endParaRPr lang="zh-CN" altLang="en-US" sz="2400" dirty="0">
              <a:solidFill>
                <a:schemeClr val="bg1"/>
              </a:solidFill>
              <a:latin typeface="Microsoft YaHei" charset="-122"/>
              <a:ea typeface="Microsoft YaHei" charset="-122"/>
              <a:cs typeface="Microsoft YaHei" charset="-122"/>
            </a:endParaRPr>
          </a:p>
        </p:txBody>
      </p:sp>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044316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326515"/>
            <a:ext cx="3524885" cy="3697935"/>
          </a:xfrm>
          <a:prstGeom prst="rect">
            <a:avLst/>
          </a:prstGeom>
          <a:noFill/>
        </p:spPr>
        <p:txBody>
          <a:bodyPr wrap="square" rtlCol="0">
            <a:spAutoFit/>
          </a:bodyPr>
          <a:lstStyle/>
          <a:p>
            <a:r>
              <a:rPr lang="zh-CN" altLang="en-US" sz="2130" dirty="0"/>
              <a:t>网络层服务</a:t>
            </a:r>
          </a:p>
          <a:p>
            <a:endParaRPr lang="zh-CN" altLang="en-US" sz="2130" dirty="0"/>
          </a:p>
          <a:p>
            <a:r>
              <a:rPr lang="zh-CN" altLang="en-US" sz="2130" dirty="0">
                <a:solidFill>
                  <a:srgbClr val="FF0000"/>
                </a:solidFill>
              </a:rPr>
              <a:t>数据报网络与虚电路网络</a:t>
            </a:r>
          </a:p>
          <a:p>
            <a:endParaRPr lang="zh-CN" altLang="en-US" sz="2130" dirty="0"/>
          </a:p>
          <a:p>
            <a:r>
              <a:rPr lang="zh-CN" altLang="en-US" sz="2130" dirty="0"/>
              <a:t>网络互连与网络互连设备</a:t>
            </a:r>
          </a:p>
          <a:p>
            <a:endParaRPr lang="zh-CN" altLang="en-US" sz="2130" dirty="0"/>
          </a:p>
          <a:p>
            <a:r>
              <a:rPr lang="zh-CN" altLang="en-US" sz="2130" dirty="0"/>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路由算法与路由协议</a:t>
            </a:r>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55578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250773" y="2505519"/>
            <a:ext cx="2674620" cy="1134413"/>
          </a:xfrm>
          <a:prstGeom prst="rect">
            <a:avLst/>
          </a:prstGeom>
          <a:noFill/>
        </p:spPr>
        <p:txBody>
          <a:bodyPr wrap="square" rtlCol="0">
            <a:spAutoFit/>
          </a:bodyPr>
          <a:lstStyle/>
          <a:p>
            <a:pPr>
              <a:lnSpc>
                <a:spcPct val="150000"/>
              </a:lnSpc>
            </a:pPr>
            <a:r>
              <a:rPr lang="zh-CN" altLang="en-US" sz="2400" dirty="0"/>
              <a:t>数据报网络与</a:t>
            </a:r>
            <a:endParaRPr lang="en-US" altLang="zh-CN" sz="2400" dirty="0"/>
          </a:p>
          <a:p>
            <a:pPr>
              <a:lnSpc>
                <a:spcPct val="150000"/>
              </a:lnSpc>
            </a:pPr>
            <a:r>
              <a:rPr lang="zh-CN" altLang="en-US" sz="2400" dirty="0"/>
              <a:t>虚电路网络</a:t>
            </a:r>
          </a:p>
        </p:txBody>
      </p:sp>
      <p:sp>
        <p:nvSpPr>
          <p:cNvPr id="6" name="文本框 5"/>
          <p:cNvSpPr txBox="1"/>
          <p:nvPr/>
        </p:nvSpPr>
        <p:spPr>
          <a:xfrm>
            <a:off x="2925393" y="1028961"/>
            <a:ext cx="3524885" cy="3970318"/>
          </a:xfrm>
          <a:prstGeom prst="rect">
            <a:avLst/>
          </a:prstGeom>
          <a:noFill/>
        </p:spPr>
        <p:txBody>
          <a:bodyPr wrap="square" rtlCol="0">
            <a:spAutoFit/>
          </a:bodyPr>
          <a:lstStyle/>
          <a:p>
            <a:pPr>
              <a:lnSpc>
                <a:spcPct val="150000"/>
              </a:lnSpc>
            </a:pPr>
            <a:r>
              <a:rPr lang="zh-CN" altLang="en-US" sz="2400" dirty="0"/>
              <a:t>数据报网络</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虚电路网络</a:t>
            </a:r>
          </a:p>
        </p:txBody>
      </p:sp>
      <p:sp>
        <p:nvSpPr>
          <p:cNvPr id="9" name="左大括号 8"/>
          <p:cNvSpPr/>
          <p:nvPr/>
        </p:nvSpPr>
        <p:spPr>
          <a:xfrm>
            <a:off x="2640913" y="1206593"/>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81524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250773" y="2505519"/>
            <a:ext cx="2674620" cy="1134413"/>
          </a:xfrm>
          <a:prstGeom prst="rect">
            <a:avLst/>
          </a:prstGeom>
          <a:noFill/>
        </p:spPr>
        <p:txBody>
          <a:bodyPr wrap="square" rtlCol="0">
            <a:spAutoFit/>
          </a:bodyPr>
          <a:lstStyle/>
          <a:p>
            <a:pPr>
              <a:lnSpc>
                <a:spcPct val="150000"/>
              </a:lnSpc>
            </a:pPr>
            <a:r>
              <a:rPr lang="zh-CN" altLang="en-US" sz="2400" dirty="0"/>
              <a:t>数据报网络与</a:t>
            </a:r>
            <a:endParaRPr lang="en-US" altLang="zh-CN" sz="2400" dirty="0"/>
          </a:p>
          <a:p>
            <a:pPr>
              <a:lnSpc>
                <a:spcPct val="150000"/>
              </a:lnSpc>
            </a:pPr>
            <a:r>
              <a:rPr lang="zh-CN" altLang="en-US" sz="2400" dirty="0"/>
              <a:t>虚电路网络</a:t>
            </a:r>
          </a:p>
        </p:txBody>
      </p:sp>
      <p:sp>
        <p:nvSpPr>
          <p:cNvPr id="6" name="文本框 5"/>
          <p:cNvSpPr txBox="1"/>
          <p:nvPr/>
        </p:nvSpPr>
        <p:spPr>
          <a:xfrm>
            <a:off x="2925393" y="1028961"/>
            <a:ext cx="3524885" cy="3970318"/>
          </a:xfrm>
          <a:prstGeom prst="rect">
            <a:avLst/>
          </a:prstGeom>
          <a:noFill/>
        </p:spPr>
        <p:txBody>
          <a:bodyPr wrap="square" rtlCol="0">
            <a:spAutoFit/>
          </a:bodyPr>
          <a:lstStyle/>
          <a:p>
            <a:pPr>
              <a:lnSpc>
                <a:spcPct val="150000"/>
              </a:lnSpc>
            </a:pPr>
            <a:r>
              <a:rPr lang="zh-CN" altLang="en-US" sz="2400" dirty="0"/>
              <a:t>数据报网络</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虚电路网络</a:t>
            </a:r>
          </a:p>
        </p:txBody>
      </p:sp>
      <p:sp>
        <p:nvSpPr>
          <p:cNvPr id="9" name="左大括号 8"/>
          <p:cNvSpPr/>
          <p:nvPr/>
        </p:nvSpPr>
        <p:spPr>
          <a:xfrm>
            <a:off x="2640913" y="1206593"/>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7617316" y="2611060"/>
            <a:ext cx="2066331" cy="461665"/>
          </a:xfrm>
          <a:prstGeom prst="rect">
            <a:avLst/>
          </a:prstGeom>
          <a:noFill/>
          <a:ln>
            <a:solidFill>
              <a:schemeClr val="tx1"/>
            </a:solidFill>
          </a:ln>
        </p:spPr>
        <p:txBody>
          <a:bodyPr wrap="square" rtlCol="0">
            <a:spAutoFit/>
          </a:bodyPr>
          <a:lstStyle/>
          <a:p>
            <a:r>
              <a:rPr lang="zh-CN" altLang="en-US" sz="2400"/>
              <a:t>分组交换网络</a:t>
            </a:r>
            <a:endParaRPr lang="zh-CN" altLang="en-US" sz="2400" dirty="0"/>
          </a:p>
        </p:txBody>
      </p:sp>
    </p:spTree>
    <p:extLst>
      <p:ext uri="{BB962C8B-B14F-4D97-AF65-F5344CB8AC3E}">
        <p14:creationId xmlns:p14="http://schemas.microsoft.com/office/powerpoint/2010/main" val="41513910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250773" y="2505519"/>
            <a:ext cx="2674620" cy="1134413"/>
          </a:xfrm>
          <a:prstGeom prst="rect">
            <a:avLst/>
          </a:prstGeom>
          <a:noFill/>
        </p:spPr>
        <p:txBody>
          <a:bodyPr wrap="square" rtlCol="0">
            <a:spAutoFit/>
          </a:bodyPr>
          <a:lstStyle/>
          <a:p>
            <a:pPr>
              <a:lnSpc>
                <a:spcPct val="150000"/>
              </a:lnSpc>
            </a:pPr>
            <a:r>
              <a:rPr lang="zh-CN" altLang="en-US" sz="2400" dirty="0"/>
              <a:t>数据报网络与</a:t>
            </a:r>
            <a:endParaRPr lang="en-US" altLang="zh-CN" sz="2400" dirty="0"/>
          </a:p>
          <a:p>
            <a:pPr>
              <a:lnSpc>
                <a:spcPct val="150000"/>
              </a:lnSpc>
            </a:pPr>
            <a:r>
              <a:rPr lang="zh-CN" altLang="en-US" sz="2400" dirty="0"/>
              <a:t>虚电路网络</a:t>
            </a:r>
          </a:p>
        </p:txBody>
      </p:sp>
      <p:sp>
        <p:nvSpPr>
          <p:cNvPr id="6" name="文本框 5"/>
          <p:cNvSpPr txBox="1"/>
          <p:nvPr/>
        </p:nvSpPr>
        <p:spPr>
          <a:xfrm>
            <a:off x="2925393" y="1028961"/>
            <a:ext cx="3524885" cy="3970318"/>
          </a:xfrm>
          <a:prstGeom prst="rect">
            <a:avLst/>
          </a:prstGeom>
          <a:noFill/>
        </p:spPr>
        <p:txBody>
          <a:bodyPr wrap="square" rtlCol="0">
            <a:spAutoFit/>
          </a:bodyPr>
          <a:lstStyle/>
          <a:p>
            <a:pPr>
              <a:lnSpc>
                <a:spcPct val="150000"/>
              </a:lnSpc>
            </a:pPr>
            <a:r>
              <a:rPr lang="zh-CN" altLang="en-US" sz="2400" dirty="0"/>
              <a:t>数据报网络</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虚电路网络</a:t>
            </a:r>
          </a:p>
        </p:txBody>
      </p:sp>
      <p:sp>
        <p:nvSpPr>
          <p:cNvPr id="9" name="左大括号 8"/>
          <p:cNvSpPr/>
          <p:nvPr/>
        </p:nvSpPr>
        <p:spPr>
          <a:xfrm>
            <a:off x="2640913" y="1206593"/>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7617316" y="2611060"/>
            <a:ext cx="2066331" cy="461665"/>
          </a:xfrm>
          <a:prstGeom prst="rect">
            <a:avLst/>
          </a:prstGeom>
          <a:noFill/>
          <a:ln>
            <a:solidFill>
              <a:schemeClr val="tx1"/>
            </a:solidFill>
          </a:ln>
        </p:spPr>
        <p:txBody>
          <a:bodyPr wrap="square" rtlCol="0">
            <a:spAutoFit/>
          </a:bodyPr>
          <a:lstStyle/>
          <a:p>
            <a:r>
              <a:rPr lang="zh-CN" altLang="en-US" sz="2400"/>
              <a:t>分组交换网络</a:t>
            </a:r>
            <a:endParaRPr lang="zh-CN" altLang="en-US" sz="2400" dirty="0"/>
          </a:p>
        </p:txBody>
      </p:sp>
      <p:cxnSp>
        <p:nvCxnSpPr>
          <p:cNvPr id="3" name="直线箭头连接符 2"/>
          <p:cNvCxnSpPr>
            <a:stCxn id="10" idx="1"/>
          </p:cNvCxnSpPr>
          <p:nvPr/>
        </p:nvCxnSpPr>
        <p:spPr>
          <a:xfrm flipH="1" flipV="1">
            <a:off x="4687835" y="1394085"/>
            <a:ext cx="2929481" cy="1447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01592" y="1393778"/>
            <a:ext cx="2066331" cy="461665"/>
          </a:xfrm>
          <a:prstGeom prst="rect">
            <a:avLst/>
          </a:prstGeom>
          <a:noFill/>
          <a:ln>
            <a:solidFill>
              <a:schemeClr val="tx1"/>
            </a:solidFill>
          </a:ln>
        </p:spPr>
        <p:txBody>
          <a:bodyPr wrap="square" rtlCol="0">
            <a:spAutoFit/>
          </a:bodyPr>
          <a:lstStyle/>
          <a:p>
            <a:r>
              <a:rPr lang="zh-CN" altLang="en-US" sz="2400" dirty="0"/>
              <a:t>无连接</a:t>
            </a:r>
          </a:p>
        </p:txBody>
      </p:sp>
      <p:cxnSp>
        <p:nvCxnSpPr>
          <p:cNvPr id="12" name="直线箭头连接符 11"/>
          <p:cNvCxnSpPr>
            <a:stCxn id="10" idx="1"/>
          </p:cNvCxnSpPr>
          <p:nvPr/>
        </p:nvCxnSpPr>
        <p:spPr>
          <a:xfrm flipH="1">
            <a:off x="4687835" y="2841893"/>
            <a:ext cx="2929481" cy="1811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75476" y="4058868"/>
            <a:ext cx="2066331" cy="461665"/>
          </a:xfrm>
          <a:prstGeom prst="rect">
            <a:avLst/>
          </a:prstGeom>
          <a:noFill/>
          <a:ln>
            <a:solidFill>
              <a:schemeClr val="tx1"/>
            </a:solidFill>
          </a:ln>
        </p:spPr>
        <p:txBody>
          <a:bodyPr wrap="square" rtlCol="0">
            <a:spAutoFit/>
          </a:bodyPr>
          <a:lstStyle/>
          <a:p>
            <a:r>
              <a:rPr lang="zh-CN" altLang="en-US" sz="2400" dirty="0"/>
              <a:t>面向连接</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p:cNvSpPr txBox="1"/>
          <p:nvPr/>
        </p:nvSpPr>
        <p:spPr>
          <a:xfrm>
            <a:off x="829590" y="2103803"/>
            <a:ext cx="10002190" cy="566822"/>
          </a:xfrm>
          <a:prstGeom prst="rect">
            <a:avLst/>
          </a:prstGeom>
          <a:noFill/>
        </p:spPr>
        <p:txBody>
          <a:bodyPr wrap="square" rtlCol="0">
            <a:spAutoFit/>
          </a:bodyPr>
          <a:lstStyle/>
          <a:p>
            <a:pPr>
              <a:lnSpc>
                <a:spcPts val="3700"/>
              </a:lnSpc>
            </a:pPr>
            <a:r>
              <a:rPr lang="zh-CN" altLang="en-US" sz="2400" dirty="0">
                <a:latin typeface="微软雅黑" panose="020B0503020204020204" charset="-122"/>
                <a:ea typeface="微软雅黑" panose="020B0503020204020204" charset="-122"/>
              </a:rPr>
              <a:t>一、数据报网络：按照</a:t>
            </a:r>
            <a:r>
              <a:rPr lang="zh-CN" altLang="en-US" sz="2400" dirty="0">
                <a:solidFill>
                  <a:srgbClr val="FF0000"/>
                </a:solidFill>
                <a:latin typeface="微软雅黑" panose="020B0503020204020204" charset="-122"/>
                <a:ea typeface="微软雅黑" panose="020B0503020204020204" charset="-122"/>
              </a:rPr>
              <a:t>目的主机地址</a:t>
            </a:r>
            <a:r>
              <a:rPr lang="zh-CN" altLang="en-US" sz="2400" dirty="0">
                <a:latin typeface="微软雅黑" panose="020B0503020204020204" charset="-122"/>
                <a:ea typeface="微软雅黑" panose="020B0503020204020204" charset="-122"/>
              </a:rPr>
              <a:t>进行路由选择的网络。</a:t>
            </a:r>
          </a:p>
        </p:txBody>
      </p:sp>
      <p:sp>
        <p:nvSpPr>
          <p:cNvPr id="5"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4.2.1</a:t>
            </a:r>
            <a:r>
              <a:rPr lang="zh-CN" altLang="en-US" sz="2400" b="0" dirty="0">
                <a:solidFill>
                  <a:schemeClr val="tx1"/>
                </a:solidFill>
                <a:latin typeface="Microsoft YaHei" charset="-122"/>
                <a:ea typeface="Microsoft YaHei" charset="-122"/>
                <a:cs typeface="Microsoft YaHei" charset="-122"/>
                <a:sym typeface="+mn-ea"/>
              </a:rPr>
              <a:t>数据报网络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 name="组合 1"/>
          <p:cNvGrpSpPr/>
          <p:nvPr/>
        </p:nvGrpSpPr>
        <p:grpSpPr>
          <a:xfrm>
            <a:off x="7258066" y="281374"/>
            <a:ext cx="4597067" cy="1247734"/>
            <a:chOff x="6815144" y="475457"/>
            <a:chExt cx="4597067" cy="1247734"/>
          </a:xfrm>
        </p:grpSpPr>
        <p:sp>
          <p:nvSpPr>
            <p:cNvPr id="7" name="左大括号 6"/>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10035756" y="475457"/>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数据报网络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9" name="矩形 8"/>
            <p:cNvSpPr/>
            <p:nvPr/>
          </p:nvSpPr>
          <p:spPr>
            <a:xfrm>
              <a:off x="10073383" y="1425674"/>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虚电路网络</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grpSp>
      <p:sp>
        <p:nvSpPr>
          <p:cNvPr id="6" name="矩形 5"/>
          <p:cNvSpPr/>
          <p:nvPr/>
        </p:nvSpPr>
        <p:spPr>
          <a:xfrm>
            <a:off x="110098" y="42040"/>
            <a:ext cx="1603324"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4.2.1</a:t>
            </a:r>
            <a:r>
              <a:rPr lang="zh-CN" altLang="en-US" sz="1200" dirty="0">
                <a:solidFill>
                  <a:schemeClr val="bg1">
                    <a:lumMod val="75000"/>
                  </a:schemeClr>
                </a:solidFill>
                <a:latin typeface="Helvetica Neue For Number" charset="0"/>
              </a:rPr>
              <a:t>一、数据报网络</a:t>
            </a:r>
            <a:endParaRPr lang="zh-CN" altLang="en-US" sz="1200" dirty="0">
              <a:solidFill>
                <a:schemeClr val="bg1">
                  <a:lumMod val="75000"/>
                </a:schemeClr>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p:cNvSpPr txBox="1"/>
          <p:nvPr/>
        </p:nvSpPr>
        <p:spPr>
          <a:xfrm>
            <a:off x="840740" y="2103755"/>
            <a:ext cx="10461844"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二、数据报网络：（无连接服务）</a:t>
            </a:r>
          </a:p>
          <a:p>
            <a:pPr>
              <a:lnSpc>
                <a:spcPct val="150000"/>
              </a:lnSpc>
            </a:pPr>
            <a:r>
              <a:rPr lang="zh-CN" sz="2400" dirty="0">
                <a:latin typeface="微软雅黑" panose="020B0503020204020204" charset="-122"/>
                <a:ea typeface="微软雅黑" panose="020B0503020204020204" charset="-122"/>
              </a:rPr>
              <a:t>源主机</a:t>
            </a:r>
            <a:r>
              <a:rPr sz="2400" dirty="0">
                <a:latin typeface="微软雅黑" panose="020B0503020204020204" charset="-122"/>
                <a:ea typeface="微软雅黑" panose="020B0503020204020204" charset="-122"/>
              </a:rPr>
              <a:t>每要发送一个分组，就为该分组加上</a:t>
            </a:r>
            <a:r>
              <a:rPr lang="zh-CN" altLang="en-US" sz="2400" dirty="0">
                <a:solidFill>
                  <a:srgbClr val="FF0000"/>
                </a:solidFill>
                <a:latin typeface="微软雅黑" panose="020B0503020204020204" charset="-122"/>
                <a:ea typeface="微软雅黑" panose="020B0503020204020204" charset="-122"/>
                <a:sym typeface="+mn-ea"/>
              </a:rPr>
              <a:t>目的主机地址</a:t>
            </a:r>
            <a:r>
              <a:rPr sz="2400" dirty="0">
                <a:latin typeface="微软雅黑" panose="020B0503020204020204" charset="-122"/>
                <a:ea typeface="微软雅黑" panose="020B0503020204020204" charset="-122"/>
              </a:rPr>
              <a:t>，然后将该分组推进网络。每个路由器使用分组的</a:t>
            </a:r>
            <a:r>
              <a:rPr lang="zh-CN" altLang="en-US" sz="2400" dirty="0">
                <a:solidFill>
                  <a:srgbClr val="FF0000"/>
                </a:solidFill>
                <a:latin typeface="微软雅黑" panose="020B0503020204020204" charset="-122"/>
                <a:ea typeface="微软雅黑" panose="020B0503020204020204" charset="-122"/>
                <a:sym typeface="+mn-ea"/>
              </a:rPr>
              <a:t>目的主机地址</a:t>
            </a:r>
            <a:r>
              <a:rPr sz="2400" dirty="0">
                <a:latin typeface="微软雅黑" panose="020B0503020204020204" charset="-122"/>
                <a:ea typeface="微软雅黑" panose="020B0503020204020204" charset="-122"/>
              </a:rPr>
              <a:t>转发分组。</a:t>
            </a:r>
          </a:p>
        </p:txBody>
      </p:sp>
      <p:grpSp>
        <p:nvGrpSpPr>
          <p:cNvPr id="18" name="Group 1_1"/>
          <p:cNvGrpSpPr/>
          <p:nvPr/>
        </p:nvGrpSpPr>
        <p:grpSpPr>
          <a:xfrm>
            <a:off x="7258066" y="281374"/>
            <a:ext cx="4597067" cy="1247734"/>
            <a:chOff x="6815144" y="475457"/>
            <a:chExt cx="4597067" cy="1247734"/>
          </a:xfrm>
        </p:grpSpPr>
        <p:sp>
          <p:nvSpPr>
            <p:cNvPr id="19" name="左大括号 18"/>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p:cNvSpPr/>
            <p:nvPr/>
          </p:nvSpPr>
          <p:spPr>
            <a:xfrm>
              <a:off x="10035756" y="475457"/>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数据报网络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1" name="矩形 20"/>
            <p:cNvSpPr/>
            <p:nvPr/>
          </p:nvSpPr>
          <p:spPr>
            <a:xfrm>
              <a:off x="10073383" y="1425674"/>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虚电路网络</a:t>
              </a:r>
              <a:endParaRPr lang="zh-CN" altLang="en-US" kern="900" spc="-100" dirty="0">
                <a:latin typeface="黑体" panose="02010609060101010101" pitchFamily="49" charset="-122"/>
                <a:ea typeface="黑体" panose="02010609060101010101" pitchFamily="49" charset="-122"/>
              </a:endParaRPr>
            </a:p>
          </p:txBody>
        </p:sp>
        <p:sp>
          <p:nvSpPr>
            <p:cNvPr id="22" name="矩形 2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grpSp>
      <p:sp>
        <p:nvSpPr>
          <p:cNvPr id="10" name="矩形 9"/>
          <p:cNvSpPr/>
          <p:nvPr/>
        </p:nvSpPr>
        <p:spPr>
          <a:xfrm>
            <a:off x="110098" y="42040"/>
            <a:ext cx="1603324" cy="276999"/>
          </a:xfrm>
          <a:prstGeom prst="rect">
            <a:avLst/>
          </a:prstGeom>
        </p:spPr>
        <p:txBody>
          <a:bodyPr wrap="none">
            <a:spAutoFit/>
          </a:bodyPr>
          <a:lstStyle/>
          <a:p>
            <a:r>
              <a:rPr lang="en-US" altLang="zh-CN" sz="1200" dirty="0">
                <a:solidFill>
                  <a:schemeClr val="bg1">
                    <a:lumMod val="75000"/>
                  </a:schemeClr>
                </a:solidFill>
                <a:latin typeface="Helvetica Neue For Number" charset="0"/>
              </a:rPr>
              <a:t>4.2.1</a:t>
            </a:r>
            <a:r>
              <a:rPr lang="zh-CN" altLang="en-US" sz="1200" dirty="0">
                <a:solidFill>
                  <a:schemeClr val="bg1">
                    <a:lumMod val="75000"/>
                  </a:schemeClr>
                </a:solidFill>
                <a:latin typeface="Helvetica Neue For Number" charset="0"/>
              </a:rPr>
              <a:t>一、数据报网络</a:t>
            </a:r>
            <a:endParaRPr lang="zh-CN" altLang="en-US" sz="1200" dirty="0">
              <a:solidFill>
                <a:schemeClr val="bg1">
                  <a:lumMod val="75000"/>
                </a:schemeClr>
              </a:solidFill>
            </a:endParaRPr>
          </a:p>
        </p:txBody>
      </p:sp>
      <p:sp>
        <p:nvSpPr>
          <p:cNvPr id="11"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4.2.1</a:t>
            </a:r>
            <a:r>
              <a:rPr lang="zh-CN" altLang="en-US" sz="2400" b="0" dirty="0">
                <a:solidFill>
                  <a:schemeClr val="tx1"/>
                </a:solidFill>
                <a:latin typeface="Microsoft YaHei" charset="-122"/>
                <a:ea typeface="Microsoft YaHei" charset="-122"/>
                <a:cs typeface="Microsoft YaHei" charset="-122"/>
                <a:sym typeface="+mn-ea"/>
              </a:rPr>
              <a:t>数据报网络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p:cNvSpPr txBox="1"/>
          <p:nvPr/>
        </p:nvSpPr>
        <p:spPr>
          <a:xfrm>
            <a:off x="720190" y="2267881"/>
            <a:ext cx="10822236"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一、虚电路（</a:t>
            </a:r>
            <a:r>
              <a:rPr lang="zh-CN" altLang="en-US" sz="2400" dirty="0">
                <a:latin typeface="微软雅黑" panose="020B0503020204020204" charset="-122"/>
                <a:ea typeface="微软雅黑" panose="020B0503020204020204" charset="-122"/>
                <a:sym typeface="+mn-ea"/>
              </a:rPr>
              <a:t>virtual circuit，</a:t>
            </a:r>
            <a:r>
              <a:rPr lang="en-US" altLang="zh-CN" sz="2400" dirty="0">
                <a:latin typeface="微软雅黑" panose="020B0503020204020204" charset="-122"/>
                <a:ea typeface="微软雅黑" panose="020B0503020204020204" charset="-122"/>
                <a:sym typeface="+mn-ea"/>
              </a:rPr>
              <a:t>VC</a:t>
            </a:r>
            <a:r>
              <a:rPr lang="zh-CN" altLang="en-US"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rPr>
              <a:t>源主机到目的主机的一条路径上建立的一条网络层</a:t>
            </a:r>
            <a:r>
              <a:rPr lang="zh-CN" altLang="en-US" sz="2400" dirty="0">
                <a:solidFill>
                  <a:srgbClr val="FF0000"/>
                </a:solidFill>
                <a:latin typeface="微软雅黑" panose="020B0503020204020204" charset="-122"/>
                <a:ea typeface="微软雅黑" panose="020B0503020204020204" charset="-122"/>
              </a:rPr>
              <a:t>逻辑</a:t>
            </a:r>
            <a:r>
              <a:rPr lang="zh-CN" altLang="en-US" sz="2400" dirty="0">
                <a:latin typeface="微软雅黑" panose="020B0503020204020204" charset="-122"/>
                <a:ea typeface="微软雅黑" panose="020B0503020204020204" charset="-122"/>
              </a:rPr>
              <a:t>连接。</a:t>
            </a:r>
          </a:p>
        </p:txBody>
      </p:sp>
      <p:pic>
        <p:nvPicPr>
          <p:cNvPr id="5122" name="图片 1"/>
          <p:cNvPicPr>
            <a:picLocks noChangeAspect="1" noChangeArrowheads="1"/>
          </p:cNvPicPr>
          <p:nvPr/>
        </p:nvPicPr>
        <p:blipFill rotWithShape="1">
          <a:blip r:embed="rId4">
            <a:extLst>
              <a:ext uri="{28A0092B-C50C-407E-A947-70E740481C1C}">
                <a14:useLocalDpi xmlns:a14="http://schemas.microsoft.com/office/drawing/2010/main" val="0"/>
              </a:ext>
            </a:extLst>
          </a:blip>
          <a:srcRect l="12763" r="6662" b="13421"/>
          <a:stretch/>
        </p:blipFill>
        <p:spPr bwMode="auto">
          <a:xfrm>
            <a:off x="6244492" y="3762530"/>
            <a:ext cx="1941380" cy="27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3"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dirty="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Left Brace 6_1_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Rectangle 7_1_1"/>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6" name="Rectangle 8_1_1"/>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7" name="Rectangle 12_1_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p:cNvSpPr txBox="1"/>
          <p:nvPr/>
        </p:nvSpPr>
        <p:spPr>
          <a:xfrm>
            <a:off x="720190" y="2267881"/>
            <a:ext cx="10822236"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二、虚电路网络</a:t>
            </a:r>
            <a:r>
              <a:rPr lang="zh-CN" altLang="en-US" sz="2400" dirty="0">
                <a:latin typeface="微软雅黑" panose="020B0503020204020204" charset="-122"/>
                <a:ea typeface="微软雅黑" panose="020B0503020204020204" charset="-122"/>
                <a:sym typeface="+mn-ea"/>
              </a:rPr>
              <a:t>：在网络层提供面向连接的分组交换服务。</a:t>
            </a:r>
            <a:r>
              <a:rPr lang="zh-CN" altLang="en-US" sz="2400" dirty="0">
                <a:latin typeface="微软雅黑" panose="020B0503020204020204" charset="-122"/>
                <a:ea typeface="微软雅黑" panose="020B0503020204020204" charset="-122"/>
              </a:rPr>
              <a:t>双方通信前先虚电路建立连接，通信结束后再拆除连接。</a:t>
            </a:r>
          </a:p>
        </p:txBody>
      </p:sp>
      <p:pic>
        <p:nvPicPr>
          <p:cNvPr id="5122" name="图片 1"/>
          <p:cNvPicPr>
            <a:picLocks noChangeAspect="1" noChangeArrowheads="1"/>
          </p:cNvPicPr>
          <p:nvPr/>
        </p:nvPicPr>
        <p:blipFill rotWithShape="1">
          <a:blip r:embed="rId4">
            <a:extLst>
              <a:ext uri="{28A0092B-C50C-407E-A947-70E740481C1C}">
                <a14:useLocalDpi xmlns:a14="http://schemas.microsoft.com/office/drawing/2010/main" val="0"/>
              </a:ext>
            </a:extLst>
          </a:blip>
          <a:srcRect l="12763" r="6662" b="13421"/>
          <a:stretch/>
        </p:blipFill>
        <p:spPr bwMode="auto">
          <a:xfrm>
            <a:off x="4650154" y="3468210"/>
            <a:ext cx="2164990" cy="304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3"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dirty="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Left Brace 6_1_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Rectangle 7_1_1"/>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6" name="Rectangle 8_1_1"/>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7" name="Rectangle 12_1_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spTree>
    <p:extLst>
      <p:ext uri="{BB962C8B-B14F-4D97-AF65-F5344CB8AC3E}">
        <p14:creationId xmlns:p14="http://schemas.microsoft.com/office/powerpoint/2010/main" val="14931977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p:cNvSpPr txBox="1"/>
          <p:nvPr/>
        </p:nvSpPr>
        <p:spPr>
          <a:xfrm>
            <a:off x="1095375" y="2196465"/>
            <a:ext cx="1045019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三、一条虚电路由</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个要素构成：</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3" name="Left Brace 6_1_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Rectangle 7_1_1"/>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5" name="Rectangle 8_1_1"/>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Rectangle 12_1_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pic>
        <p:nvPicPr>
          <p:cNvPr id="2" name="图片 1"/>
          <p:cNvPicPr>
            <a:picLocks noChangeAspect="1"/>
          </p:cNvPicPr>
          <p:nvPr/>
        </p:nvPicPr>
        <p:blipFill>
          <a:blip r:embed="rId4"/>
          <a:stretch>
            <a:fillRect/>
          </a:stretch>
        </p:blipFill>
        <p:spPr>
          <a:xfrm>
            <a:off x="4058899" y="4504789"/>
            <a:ext cx="3427751" cy="2193761"/>
          </a:xfrm>
          <a:prstGeom prst="rect">
            <a:avLst/>
          </a:prstGeom>
        </p:spPr>
      </p:pic>
      <p:sp>
        <p:nvSpPr>
          <p:cNvPr id="17" name="矩形 16"/>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8"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p:cNvSpPr txBox="1"/>
          <p:nvPr/>
        </p:nvSpPr>
        <p:spPr>
          <a:xfrm>
            <a:off x="1095375" y="2196465"/>
            <a:ext cx="10450195" cy="113505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三、一条虚电路由</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个要素构成：</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、从源主机到目的主机之间的一条</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路径</a:t>
            </a:r>
            <a:r>
              <a:rPr lang="zh-CN" altLang="en-US" sz="2400" dirty="0">
                <a:latin typeface="微软雅黑" panose="020B0503020204020204" charset="-122"/>
                <a:ea typeface="微软雅黑" panose="020B0503020204020204" charset="-122"/>
                <a:cs typeface="微软雅黑" panose="020B0503020204020204" charset="-122"/>
              </a:rPr>
              <a:t>（一系列的链路和分组交换机）。</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3" name="Left Brace 6_1_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Rectangle 7_1_1"/>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5" name="Rectangle 8_1_1"/>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Rectangle 12_1_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pic>
        <p:nvPicPr>
          <p:cNvPr id="2" name="图片 1"/>
          <p:cNvPicPr>
            <a:picLocks noChangeAspect="1"/>
          </p:cNvPicPr>
          <p:nvPr/>
        </p:nvPicPr>
        <p:blipFill>
          <a:blip r:embed="rId4"/>
          <a:stretch>
            <a:fillRect/>
          </a:stretch>
        </p:blipFill>
        <p:spPr>
          <a:xfrm>
            <a:off x="4058899" y="4504789"/>
            <a:ext cx="3427751" cy="2193761"/>
          </a:xfrm>
          <a:prstGeom prst="rect">
            <a:avLst/>
          </a:prstGeom>
        </p:spPr>
      </p:pic>
      <p:sp>
        <p:nvSpPr>
          <p:cNvPr id="17" name="矩形 16"/>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8"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571723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73797" y="2363212"/>
            <a:ext cx="10563698" cy="1754326"/>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一、</a:t>
            </a:r>
            <a:r>
              <a:rPr lang="zh-CN" altLang="en-US" sz="2400" b="1" dirty="0">
                <a:latin typeface="Microsoft YaHei" charset="-122"/>
                <a:ea typeface="Microsoft YaHei" charset="-122"/>
                <a:cs typeface="Microsoft YaHei" charset="-122"/>
                <a:sym typeface="+mn-ea"/>
              </a:rPr>
              <a:t>网络拥塞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的主机以</a:t>
            </a:r>
            <a:r>
              <a:rPr lang="zh-CN" altLang="en-US" sz="2400" b="1" dirty="0">
                <a:latin typeface="Microsoft YaHei" charset="-122"/>
                <a:ea typeface="Microsoft YaHei" charset="-122"/>
                <a:cs typeface="Microsoft YaHei" charset="-122"/>
                <a:sym typeface="+mn-ea"/>
              </a:rPr>
              <a:t>太快</a:t>
            </a:r>
            <a:r>
              <a:rPr lang="zh-CN" altLang="en-US" sz="2400" dirty="0">
                <a:latin typeface="Microsoft YaHei" charset="-122"/>
                <a:ea typeface="Microsoft YaHei" charset="-122"/>
                <a:cs typeface="Microsoft YaHei" charset="-122"/>
                <a:sym typeface="+mn-ea"/>
              </a:rPr>
              <a:t>的速度</a:t>
            </a:r>
            <a:r>
              <a:rPr lang="zh-CN" altLang="en-US" sz="2400" dirty="0">
                <a:solidFill>
                  <a:schemeClr val="bg1"/>
                </a:solidFill>
                <a:latin typeface="Microsoft YaHei" charset="-122"/>
                <a:ea typeface="Microsoft YaHei" charset="-122"/>
                <a:cs typeface="Microsoft YaHei" charset="-122"/>
                <a:sym typeface="+mn-ea"/>
              </a:rPr>
              <a:t>向网络中发送</a:t>
            </a:r>
            <a:r>
              <a:rPr lang="zh-CN" altLang="en-US" sz="2400" b="1" dirty="0">
                <a:solidFill>
                  <a:schemeClr val="bg1"/>
                </a:solidFill>
                <a:latin typeface="Microsoft YaHei" charset="-122"/>
                <a:ea typeface="Microsoft YaHei" charset="-122"/>
                <a:cs typeface="Microsoft YaHei" charset="-122"/>
                <a:sym typeface="+mn-ea"/>
              </a:rPr>
              <a:t>太多</a:t>
            </a:r>
            <a:r>
              <a:rPr lang="zh-CN" altLang="en-US" sz="2400" dirty="0">
                <a:solidFill>
                  <a:schemeClr val="bg1"/>
                </a:solidFill>
                <a:latin typeface="Microsoft YaHei" charset="-122"/>
                <a:ea typeface="Microsoft YaHei" charset="-122"/>
                <a:cs typeface="Microsoft YaHei" charset="-122"/>
                <a:sym typeface="+mn-ea"/>
              </a:rPr>
              <a:t>的数据，超出了网络处理能力，导致大量数据分组拥挤在中间设备队列中等待转发，</a:t>
            </a:r>
            <a:r>
              <a:rPr lang="zh-CN" altLang="en-US" sz="2400" b="1" dirty="0">
                <a:solidFill>
                  <a:schemeClr val="bg1"/>
                </a:solidFill>
                <a:latin typeface="Microsoft YaHei" charset="-122"/>
                <a:ea typeface="Microsoft YaHei" charset="-122"/>
                <a:cs typeface="Microsoft YaHei" charset="-122"/>
                <a:sym typeface="+mn-ea"/>
              </a:rPr>
              <a:t>网络性能</a:t>
            </a:r>
            <a:r>
              <a:rPr lang="zh-CN" altLang="en-US" sz="2400" dirty="0">
                <a:solidFill>
                  <a:schemeClr val="bg1"/>
                </a:solidFill>
                <a:latin typeface="Microsoft YaHei" charset="-122"/>
                <a:ea typeface="Microsoft YaHei" charset="-122"/>
                <a:cs typeface="Microsoft YaHei" charset="-122"/>
                <a:sym typeface="+mn-ea"/>
              </a:rPr>
              <a:t>显著下降的现象。</a:t>
            </a:r>
            <a:endParaRPr lang="zh-CN" altLang="en-US" sz="2400" dirty="0">
              <a:solidFill>
                <a:schemeClr val="bg1"/>
              </a:solidFill>
              <a:latin typeface="Microsoft YaHei" charset="-122"/>
              <a:ea typeface="Microsoft YaHei" charset="-122"/>
              <a:cs typeface="Microsoft YaHei" charset="-122"/>
            </a:endParaRPr>
          </a:p>
        </p:txBody>
      </p:sp>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2862909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p:cNvSpPr txBox="1"/>
          <p:nvPr/>
        </p:nvSpPr>
        <p:spPr>
          <a:xfrm>
            <a:off x="1095375" y="2196465"/>
            <a:ext cx="10450195" cy="168905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三、一条虚电路由</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个要素构成：</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、从源主机到目的主机之间的一条</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路径</a:t>
            </a:r>
            <a:r>
              <a:rPr lang="zh-CN" altLang="en-US" sz="2400" dirty="0">
                <a:latin typeface="微软雅黑" panose="020B0503020204020204" charset="-122"/>
                <a:ea typeface="微软雅黑" panose="020B0503020204020204" charset="-122"/>
                <a:cs typeface="微软雅黑" panose="020B0503020204020204" charset="-122"/>
              </a:rPr>
              <a:t>（一系列的链路和分组交换机）。</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、该路径上的每条链路的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虚电路标识</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VCID</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3" name="Left Brace 6_1_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Rectangle 7_1_1"/>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5" name="Rectangle 8_1_1"/>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Rectangle 12_1_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pic>
        <p:nvPicPr>
          <p:cNvPr id="2" name="图片 1"/>
          <p:cNvPicPr>
            <a:picLocks noChangeAspect="1"/>
          </p:cNvPicPr>
          <p:nvPr/>
        </p:nvPicPr>
        <p:blipFill>
          <a:blip r:embed="rId4"/>
          <a:stretch>
            <a:fillRect/>
          </a:stretch>
        </p:blipFill>
        <p:spPr>
          <a:xfrm>
            <a:off x="4058899" y="4504789"/>
            <a:ext cx="3427751" cy="2193761"/>
          </a:xfrm>
          <a:prstGeom prst="rect">
            <a:avLst/>
          </a:prstGeom>
        </p:spPr>
      </p:pic>
      <p:sp>
        <p:nvSpPr>
          <p:cNvPr id="17" name="矩形 16"/>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8"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32940598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p:cNvSpPr txBox="1"/>
          <p:nvPr/>
        </p:nvSpPr>
        <p:spPr>
          <a:xfrm>
            <a:off x="1095375" y="2196465"/>
            <a:ext cx="10450195" cy="230832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三、一条虚电路由</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个要素构成：</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、从源主机到目的主机之间的一条</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路径</a:t>
            </a:r>
            <a:r>
              <a:rPr lang="zh-CN" altLang="en-US" sz="2400" dirty="0">
                <a:latin typeface="微软雅黑" panose="020B0503020204020204" charset="-122"/>
                <a:ea typeface="微软雅黑" panose="020B0503020204020204" charset="-122"/>
                <a:cs typeface="微软雅黑" panose="020B0503020204020204" charset="-122"/>
              </a:rPr>
              <a:t>（一系列的链路和分组交换机）。</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、该路径上的每条链路的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虚电路标识</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VCID</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、分组交换机的转发表中记录虚电路标识的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接续</a:t>
            </a:r>
            <a:r>
              <a:rPr lang="zh-CN" altLang="en-US" sz="2400" dirty="0">
                <a:latin typeface="微软雅黑" panose="020B0503020204020204" charset="-122"/>
                <a:ea typeface="微软雅黑" panose="020B0503020204020204" charset="-122"/>
                <a:cs typeface="微软雅黑" panose="020B0503020204020204" charset="-122"/>
              </a:rPr>
              <a:t>关系。</a:t>
            </a:r>
          </a:p>
        </p:txBody>
      </p:sp>
      <p:sp>
        <p:nvSpPr>
          <p:cNvPr id="13" name="Left Brace 6_1_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Rectangle 7_1_1"/>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5" name="Rectangle 8_1_1"/>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Rectangle 12_1_1"/>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pic>
        <p:nvPicPr>
          <p:cNvPr id="2" name="图片 1"/>
          <p:cNvPicPr>
            <a:picLocks noChangeAspect="1"/>
          </p:cNvPicPr>
          <p:nvPr/>
        </p:nvPicPr>
        <p:blipFill>
          <a:blip r:embed="rId4"/>
          <a:stretch>
            <a:fillRect/>
          </a:stretch>
        </p:blipFill>
        <p:spPr>
          <a:xfrm>
            <a:off x="4058899" y="4504789"/>
            <a:ext cx="3427751" cy="2193761"/>
          </a:xfrm>
          <a:prstGeom prst="rect">
            <a:avLst/>
          </a:prstGeom>
        </p:spPr>
      </p:pic>
      <p:sp>
        <p:nvSpPr>
          <p:cNvPr id="17" name="矩形 16"/>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8"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3594415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4108" t="3437" b="37184"/>
          <a:stretch>
            <a:fillRect/>
          </a:stretch>
        </p:blipFill>
        <p:spPr>
          <a:xfrm rot="10800000">
            <a:off x="2855957" y="1735999"/>
            <a:ext cx="5430967" cy="2522304"/>
          </a:xfrm>
          <a:prstGeom prst="rect">
            <a:avLst/>
          </a:prstGeom>
          <a:ln>
            <a:noFill/>
          </a:ln>
          <a:effectLst>
            <a:outerShdw blurRad="292100" dist="139700" dir="2700000" algn="tl" rotWithShape="0">
              <a:srgbClr val="333333">
                <a:alpha val="65000"/>
              </a:srgbClr>
            </a:outerShdw>
          </a:effectLst>
        </p:spPr>
      </p:pic>
      <p:grpSp>
        <p:nvGrpSpPr>
          <p:cNvPr id="14" name="Group 1_1"/>
          <p:cNvGrpSpPr/>
          <p:nvPr/>
        </p:nvGrpSpPr>
        <p:grpSpPr>
          <a:xfrm>
            <a:off x="7258066" y="281374"/>
            <a:ext cx="4597067" cy="1247734"/>
            <a:chOff x="6815144" y="475457"/>
            <a:chExt cx="4597067" cy="1247734"/>
          </a:xfrm>
        </p:grpSpPr>
        <p:sp>
          <p:nvSpPr>
            <p:cNvPr id="15" name="左大括号 14"/>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10035756" y="475457"/>
              <a:ext cx="1338828"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数据报网络</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10073383" y="1425674"/>
              <a:ext cx="1338828"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虚电路网络</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数据报网络与虚电路网络</a:t>
              </a:r>
              <a:endParaRPr lang="zh-CN" altLang="en-US" dirty="0"/>
            </a:p>
          </p:txBody>
        </p:sp>
      </p:grpSp>
      <p:pic>
        <p:nvPicPr>
          <p:cNvPr id="2" name="图片 1"/>
          <p:cNvPicPr>
            <a:picLocks noChangeAspect="1"/>
          </p:cNvPicPr>
          <p:nvPr/>
        </p:nvPicPr>
        <p:blipFill>
          <a:blip r:embed="rId5"/>
          <a:stretch>
            <a:fillRect/>
          </a:stretch>
        </p:blipFill>
        <p:spPr>
          <a:xfrm>
            <a:off x="2085698" y="4655483"/>
            <a:ext cx="7632700" cy="850900"/>
          </a:xfrm>
          <a:prstGeom prst="rect">
            <a:avLst/>
          </a:prstGeom>
        </p:spPr>
      </p:pic>
      <p:sp>
        <p:nvSpPr>
          <p:cNvPr id="11" name="矩形 10"/>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
        <p:nvSpPr>
          <p:cNvPr id="12" name="文本框 2"/>
          <p:cNvSpPr txBox="1"/>
          <p:nvPr>
            <p:custDataLst>
              <p:tags r:id="rId1"/>
            </p:custDataLst>
          </p:nvPr>
        </p:nvSpPr>
        <p:spPr>
          <a:xfrm>
            <a:off x="525318" y="624783"/>
            <a:ext cx="466127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4.2.2</a:t>
            </a:r>
            <a:r>
              <a:rPr lang="zh-CN" altLang="en-US" sz="2400" b="0">
                <a:solidFill>
                  <a:schemeClr val="tx1"/>
                </a:solidFill>
                <a:latin typeface="Microsoft YaHei" charset="-122"/>
                <a:ea typeface="Microsoft YaHei" charset="-122"/>
                <a:cs typeface="Microsoft YaHei" charset="-122"/>
                <a:sym typeface="+mn-ea"/>
              </a:rPr>
              <a:t> 虚电路网络</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4347809" y="884003"/>
            <a:ext cx="4256545" cy="600898"/>
          </a:xfrm>
          <a:prstGeom prst="rect">
            <a:avLst/>
          </a:prstGeom>
          <a:noFill/>
        </p:spPr>
        <p:txBody>
          <a:bodyPr wrap="square" lIns="111090" tIns="55545" rIns="111090" bIns="55545" rtlCol="0">
            <a:spAutoFit/>
          </a:bodyPr>
          <a:lstStyle/>
          <a:p>
            <a:pPr lvl="0" algn="ctr">
              <a:lnSpc>
                <a:spcPct val="150000"/>
              </a:lnSpc>
            </a:pPr>
            <a:r>
              <a:rPr lang="zh-CN" altLang="en-US" sz="2400">
                <a:latin typeface="Microsoft YaHei" charset="-122"/>
                <a:ea typeface="Microsoft YaHei" charset="-122"/>
                <a:cs typeface="Microsoft YaHei" charset="-122"/>
                <a:sym typeface="+mn-ea"/>
              </a:rPr>
              <a:t>数据</a:t>
            </a:r>
            <a:r>
              <a:rPr lang="zh-CN" altLang="en-US" sz="2400" dirty="0">
                <a:latin typeface="Microsoft YaHei" charset="-122"/>
                <a:ea typeface="Microsoft YaHei" charset="-122"/>
                <a:cs typeface="Microsoft YaHei" charset="-122"/>
                <a:sym typeface="+mn-ea"/>
              </a:rPr>
              <a:t>报网络与虚电路网络</a:t>
            </a:r>
          </a:p>
        </p:txBody>
      </p:sp>
      <p:graphicFrame>
        <p:nvGraphicFramePr>
          <p:cNvPr id="6" name="表格 5"/>
          <p:cNvGraphicFramePr>
            <a:graphicFrameLocks noGrp="1"/>
          </p:cNvGraphicFramePr>
          <p:nvPr>
            <p:extLst>
              <p:ext uri="{D42A27DB-BD31-4B8C-83A1-F6EECF244321}">
                <p14:modId xmlns:p14="http://schemas.microsoft.com/office/powerpoint/2010/main" val="606576804"/>
              </p:ext>
            </p:extLst>
          </p:nvPr>
        </p:nvGraphicFramePr>
        <p:xfrm>
          <a:off x="1449555" y="1968965"/>
          <a:ext cx="9837570" cy="3474573"/>
        </p:xfrm>
        <a:graphic>
          <a:graphicData uri="http://schemas.openxmlformats.org/drawingml/2006/table">
            <a:tbl>
              <a:tblPr firstRow="1" bandRow="1">
                <a:tableStyleId>{5940675A-B579-460E-94D1-54222C63F5DA}</a:tableStyleId>
              </a:tblPr>
              <a:tblGrid>
                <a:gridCol w="1787022">
                  <a:extLst>
                    <a:ext uri="{9D8B030D-6E8A-4147-A177-3AD203B41FA5}">
                      <a16:colId xmlns:a16="http://schemas.microsoft.com/office/drawing/2014/main" val="20000"/>
                    </a:ext>
                  </a:extLst>
                </a:gridCol>
                <a:gridCol w="3646872">
                  <a:extLst>
                    <a:ext uri="{9D8B030D-6E8A-4147-A177-3AD203B41FA5}">
                      <a16:colId xmlns:a16="http://schemas.microsoft.com/office/drawing/2014/main" val="20001"/>
                    </a:ext>
                  </a:extLst>
                </a:gridCol>
                <a:gridCol w="4403676">
                  <a:extLst>
                    <a:ext uri="{9D8B030D-6E8A-4147-A177-3AD203B41FA5}">
                      <a16:colId xmlns:a16="http://schemas.microsoft.com/office/drawing/2014/main" val="20002"/>
                    </a:ext>
                  </a:extLst>
                </a:gridCol>
              </a:tblGrid>
              <a:tr h="504793">
                <a:tc>
                  <a:txBody>
                    <a:bodyPr/>
                    <a:lstStyle/>
                    <a:p>
                      <a:pPr algn="ctr">
                        <a:lnSpc>
                          <a:spcPct val="150000"/>
                        </a:lnSpc>
                      </a:pPr>
                      <a:r>
                        <a:rPr lang="zh-CN" altLang="en-US" sz="1600" dirty="0">
                          <a:latin typeface="微软雅黑" panose="020B0503020204020204" charset="-122"/>
                          <a:ea typeface="微软雅黑" panose="020B0503020204020204" charset="-122"/>
                        </a:rPr>
                        <a:t>项目</a:t>
                      </a:r>
                    </a:p>
                  </a:txBody>
                  <a:tcPr anchor="ctr">
                    <a:solidFill>
                      <a:schemeClr val="accent2">
                        <a:lumMod val="40000"/>
                        <a:lumOff val="60000"/>
                      </a:schemeClr>
                    </a:solidFill>
                  </a:tcPr>
                </a:tc>
                <a:tc>
                  <a:txBody>
                    <a:bodyPr/>
                    <a:lstStyle/>
                    <a:p>
                      <a:pPr algn="ctr">
                        <a:lnSpc>
                          <a:spcPct val="150000"/>
                        </a:lnSpc>
                      </a:pPr>
                      <a:r>
                        <a:rPr lang="zh-CN" altLang="en-US" sz="1600" dirty="0">
                          <a:latin typeface="微软雅黑" panose="020B0503020204020204" charset="-122"/>
                          <a:ea typeface="微软雅黑" panose="020B0503020204020204" charset="-122"/>
                        </a:rPr>
                        <a:t>虚电路网络</a:t>
                      </a:r>
                    </a:p>
                  </a:txBody>
                  <a:tcPr anchor="ctr">
                    <a:solidFill>
                      <a:schemeClr val="accent2">
                        <a:lumMod val="40000"/>
                        <a:lumOff val="60000"/>
                      </a:schemeClr>
                    </a:solidFill>
                  </a:tcPr>
                </a:tc>
                <a:tc>
                  <a:txBody>
                    <a:bodyPr/>
                    <a:lstStyle/>
                    <a:p>
                      <a:pPr algn="ctr">
                        <a:lnSpc>
                          <a:spcPct val="150000"/>
                        </a:lnSpc>
                      </a:pPr>
                      <a:r>
                        <a:rPr lang="zh-CN" altLang="en-US" sz="1600" dirty="0">
                          <a:latin typeface="微软雅黑" panose="020B0503020204020204" charset="-122"/>
                          <a:ea typeface="微软雅黑" panose="020B0503020204020204" charset="-122"/>
                        </a:rPr>
                        <a:t>数据报网络</a:t>
                      </a:r>
                    </a:p>
                  </a:txBody>
                  <a:tcPr anchor="ctr">
                    <a:solidFill>
                      <a:schemeClr val="accent2">
                        <a:lumMod val="40000"/>
                        <a:lumOff val="60000"/>
                      </a:schemeClr>
                    </a:solidFill>
                  </a:tcPr>
                </a:tc>
                <a:extLst>
                  <a:ext uri="{0D108BD9-81ED-4DB2-BD59-A6C34878D82A}">
                    <a16:rowId xmlns:a16="http://schemas.microsoft.com/office/drawing/2014/main" val="10000"/>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是否建立连接</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先建立连接</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不建立连接</a:t>
                      </a:r>
                    </a:p>
                  </a:txBody>
                  <a:tcPr anchor="ctr"/>
                </a:tc>
                <a:extLst>
                  <a:ext uri="{0D108BD9-81ED-4DB2-BD59-A6C34878D82A}">
                    <a16:rowId xmlns:a16="http://schemas.microsoft.com/office/drawing/2014/main" val="10001"/>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地址</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每个分组含有一个短的虚电路号</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每个分组包含源和目的端地址</a:t>
                      </a:r>
                    </a:p>
                  </a:txBody>
                  <a:tcPr anchor="ctr"/>
                </a:tc>
                <a:extLst>
                  <a:ext uri="{0D108BD9-81ED-4DB2-BD59-A6C34878D82A}">
                    <a16:rowId xmlns:a16="http://schemas.microsoft.com/office/drawing/2014/main" val="10002"/>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分组顺序</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按序发送，按序接收</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按序发送，不一定按序接收</a:t>
                      </a:r>
                    </a:p>
                  </a:txBody>
                  <a:tcPr anchor="ctr"/>
                </a:tc>
                <a:extLst>
                  <a:ext uri="{0D108BD9-81ED-4DB2-BD59-A6C34878D82A}">
                    <a16:rowId xmlns:a16="http://schemas.microsoft.com/office/drawing/2014/main" val="10003"/>
                  </a:ext>
                </a:extLst>
              </a:tr>
              <a:tr h="950608">
                <a:tc>
                  <a:txBody>
                    <a:bodyPr/>
                    <a:lstStyle/>
                    <a:p>
                      <a:pPr algn="ctr">
                        <a:lnSpc>
                          <a:spcPct val="150000"/>
                        </a:lnSpc>
                      </a:pPr>
                      <a:r>
                        <a:rPr lang="zh-CN" altLang="en-US" sz="1600" dirty="0">
                          <a:latin typeface="微软雅黑" panose="020B0503020204020204" charset="-122"/>
                          <a:ea typeface="微软雅黑" panose="020B0503020204020204" charset="-122"/>
                        </a:rPr>
                        <a:t>路由选择</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建立</a:t>
                      </a:r>
                      <a:r>
                        <a:rPr lang="en-US" altLang="zh-CN" sz="1600" dirty="0">
                          <a:latin typeface="微软雅黑" panose="020B0503020204020204" charset="-122"/>
                          <a:ea typeface="微软雅黑" panose="020B0503020204020204" charset="-122"/>
                          <a:cs typeface="微软雅黑" panose="020B0503020204020204" charset="-122"/>
                        </a:rPr>
                        <a:t>VC</a:t>
                      </a:r>
                      <a:r>
                        <a:rPr lang="zh-CN" altLang="en-US" sz="1600" dirty="0">
                          <a:latin typeface="微软雅黑" panose="020B0503020204020204" charset="-122"/>
                          <a:ea typeface="微软雅黑" panose="020B0503020204020204" charset="-122"/>
                          <a:cs typeface="微软雅黑" panose="020B0503020204020204" charset="-122"/>
                        </a:rPr>
                        <a:t>时需要路由选择，之后所有分组都沿此路由转发</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每个分组独立路由选择</a:t>
                      </a:r>
                    </a:p>
                  </a:txBody>
                  <a:tcPr anchor="ctr"/>
                </a:tc>
                <a:extLst>
                  <a:ext uri="{0D108BD9-81ED-4DB2-BD59-A6C34878D82A}">
                    <a16:rowId xmlns:a16="http://schemas.microsoft.com/office/drawing/2014/main" val="10004"/>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典型网络</a:t>
                      </a:r>
                    </a:p>
                  </a:txBody>
                  <a:tcPr anchor="ctr"/>
                </a:tc>
                <a:tc>
                  <a:txBody>
                    <a:bodyPr/>
                    <a:lstStyle/>
                    <a:p>
                      <a:pPr>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X.25</a:t>
                      </a:r>
                      <a:r>
                        <a:rPr lang="zh-CN" altLang="en-US" sz="1600" dirty="0">
                          <a:latin typeface="微软雅黑" panose="020B0503020204020204" charset="-122"/>
                          <a:ea typeface="微软雅黑" panose="020B0503020204020204" charset="-122"/>
                          <a:cs typeface="微软雅黑" panose="020B0503020204020204" charset="-122"/>
                        </a:rPr>
                        <a:t>、帧中继、</a:t>
                      </a:r>
                      <a:r>
                        <a:rPr lang="en-US" altLang="zh-CN" sz="1600" dirty="0">
                          <a:latin typeface="微软雅黑" panose="020B0503020204020204" charset="-122"/>
                          <a:ea typeface="微软雅黑" panose="020B0503020204020204" charset="-122"/>
                          <a:cs typeface="微软雅黑" panose="020B0503020204020204" charset="-122"/>
                        </a:rPr>
                        <a:t>ATM</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因特网</a:t>
                      </a:r>
                    </a:p>
                  </a:txBody>
                  <a:tcPr anchor="ctr"/>
                </a:tc>
                <a:extLst>
                  <a:ext uri="{0D108BD9-81ED-4DB2-BD59-A6C34878D82A}">
                    <a16:rowId xmlns:a16="http://schemas.microsoft.com/office/drawing/2014/main" val="10005"/>
                  </a:ext>
                </a:extLst>
              </a:tr>
            </a:tbl>
          </a:graphicData>
        </a:graphic>
      </p:graphicFrame>
      <p:sp>
        <p:nvSpPr>
          <p:cNvPr id="4" name="矩形 3"/>
          <p:cNvSpPr/>
          <p:nvPr/>
        </p:nvSpPr>
        <p:spPr>
          <a:xfrm>
            <a:off x="110098" y="12293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4.2.2</a:t>
            </a:r>
            <a:r>
              <a:rPr lang="zh-CN" altLang="en-US" sz="1200" dirty="0">
                <a:solidFill>
                  <a:schemeClr val="bg1">
                    <a:lumMod val="75000"/>
                  </a:schemeClr>
                </a:solidFill>
                <a:latin typeface="SimSun" charset="-122"/>
                <a:ea typeface="SimSun" charset="-122"/>
                <a:cs typeface="SimSun" charset="-122"/>
              </a:rPr>
              <a:t>二、虚电路网络</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1</a:t>
            </a:r>
            <a:r>
              <a:rPr lang="zh-CN" altLang="en-US" sz="2400" b="0" dirty="0">
                <a:solidFill>
                  <a:schemeClr val="tx1"/>
                </a:solidFill>
                <a:latin typeface="Microsoft YaHei" panose="020B0503020204020204" pitchFamily="34" charset="-122"/>
                <a:ea typeface="Microsoft YaHei" panose="020B0503020204020204" pitchFamily="34" charset="-122"/>
              </a:rPr>
              <a:t>、下列关于无连接通信服务特点的描述中错误的是（        ）。  </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分组要携带目的结点地址</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数据分组可能丢失</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传输过程中不需建立连接</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收发数据顺序不变</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330" y="1341120"/>
            <a:ext cx="11174095" cy="5039360"/>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1</a:t>
            </a:r>
            <a:r>
              <a:rPr lang="zh-CN" altLang="en-US" sz="2400" b="0" dirty="0">
                <a:solidFill>
                  <a:schemeClr val="tx1"/>
                </a:solidFill>
                <a:latin typeface="Microsoft YaHei" panose="020B0503020204020204" pitchFamily="34" charset="-122"/>
                <a:ea typeface="Microsoft YaHei" panose="020B0503020204020204" pitchFamily="34" charset="-122"/>
              </a:rPr>
              <a:t>、下列关于无连接通信服务特点的描述中错误的是（    </a:t>
            </a:r>
            <a:r>
              <a:rPr lang="en-US" altLang="zh-CN" sz="2400" b="0" dirty="0">
                <a:solidFill>
                  <a:srgbClr val="FF0000"/>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    ）。  </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分组要携带目的结点地址</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数据分组可能丢失</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传输过程中不需建立连接</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rgbClr val="FF0000"/>
                </a:solidFill>
                <a:latin typeface="Microsoft YaHei" panose="020B0503020204020204" pitchFamily="34" charset="-122"/>
                <a:ea typeface="Microsoft YaHei" panose="020B0503020204020204" pitchFamily="34" charset="-122"/>
              </a:rPr>
              <a:t>D:</a:t>
            </a:r>
            <a:r>
              <a:rPr lang="zh-CN" altLang="en-US" sz="2400" b="0" dirty="0">
                <a:solidFill>
                  <a:srgbClr val="FF0000"/>
                </a:solidFill>
                <a:latin typeface="Microsoft YaHei" panose="020B0503020204020204" pitchFamily="34" charset="-122"/>
                <a:ea typeface="Microsoft YaHei" panose="020B0503020204020204" pitchFamily="34" charset="-122"/>
              </a:rPr>
              <a:t>收发数据顺序不变</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2</a:t>
            </a:r>
            <a:r>
              <a:rPr lang="zh-CN" altLang="en-US" sz="2400" b="0" dirty="0">
                <a:solidFill>
                  <a:schemeClr val="tx1"/>
                </a:solidFill>
                <a:latin typeface="Microsoft YaHei" panose="020B0503020204020204" pitchFamily="34" charset="-122"/>
                <a:ea typeface="Microsoft YaHei" panose="020B0503020204020204" pitchFamily="34" charset="-122"/>
              </a:rPr>
              <a:t>、下列关于虚电路网络的说法中错误的是（        ）。  </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每个分组含有虚电路号</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路由器要为每个连接建立表项</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每个分组被独立的路由</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资源可提前分配给每个虚电路</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2</a:t>
            </a:r>
            <a:r>
              <a:rPr lang="zh-CN" altLang="en-US" sz="2400" b="0" dirty="0">
                <a:solidFill>
                  <a:schemeClr val="tx1"/>
                </a:solidFill>
                <a:latin typeface="Microsoft YaHei" panose="020B0503020204020204" pitchFamily="34" charset="-122"/>
                <a:ea typeface="Microsoft YaHei" panose="020B0503020204020204" pitchFamily="34" charset="-122"/>
              </a:rPr>
              <a:t>、下列关于虚电路网络的说法中错误的是（    </a:t>
            </a:r>
            <a:r>
              <a:rPr lang="en-US" altLang="zh-CN" sz="2400" b="0" dirty="0">
                <a:solidFill>
                  <a:srgbClr val="FF0000"/>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    ）。  </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每个分组含有虚电路号</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路由器要为每个连接建立表项</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rgbClr val="FF0000"/>
                </a:solidFill>
                <a:latin typeface="Microsoft YaHei" panose="020B0503020204020204" pitchFamily="34" charset="-122"/>
                <a:ea typeface="Microsoft YaHei" panose="020B0503020204020204" pitchFamily="34" charset="-122"/>
              </a:rPr>
              <a:t>C:</a:t>
            </a:r>
            <a:r>
              <a:rPr lang="zh-CN" altLang="en-US" sz="2400" b="0" dirty="0">
                <a:solidFill>
                  <a:srgbClr val="FF0000"/>
                </a:solidFill>
                <a:latin typeface="Microsoft YaHei" panose="020B0503020204020204" pitchFamily="34" charset="-122"/>
                <a:ea typeface="Microsoft YaHei" panose="020B0503020204020204" pitchFamily="34" charset="-122"/>
              </a:rPr>
              <a:t>每个分组被独立的路由</a:t>
            </a:r>
            <a:endParaRPr lang="en-US" altLang="zh-CN" sz="2400" b="0" dirty="0">
              <a:solidFill>
                <a:srgbClr val="FF0000"/>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资源可提前分配给每个虚电路</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447040" y="1598295"/>
            <a:ext cx="11744960" cy="365950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3</a:t>
            </a:r>
            <a:r>
              <a:rPr lang="zh-CN" altLang="en-US" sz="2400" b="0" dirty="0">
                <a:solidFill>
                  <a:schemeClr val="tx1"/>
                </a:solidFill>
                <a:latin typeface="Microsoft YaHei" panose="020B0503020204020204" pitchFamily="34" charset="-122"/>
                <a:ea typeface="Microsoft YaHei" panose="020B0503020204020204" pitchFamily="34" charset="-122"/>
              </a:rPr>
              <a:t>、在分组交换网络中，按照（   ）进行路由选择的网络称为数据报网络。</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目的端口号</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源端口号</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目的主机地址</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源主机地址</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330" y="1341120"/>
            <a:ext cx="11183620" cy="5039360"/>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3</a:t>
            </a:r>
            <a:r>
              <a:rPr lang="zh-CN" altLang="en-US" sz="2400" b="0" dirty="0">
                <a:solidFill>
                  <a:schemeClr val="tx1"/>
                </a:solidFill>
                <a:latin typeface="Microsoft YaHei" panose="020B0503020204020204" pitchFamily="34" charset="-122"/>
                <a:ea typeface="Microsoft YaHei" panose="020B0503020204020204" pitchFamily="34" charset="-122"/>
              </a:rPr>
              <a:t>、在分组交换网络中，按照（</a:t>
            </a:r>
            <a:r>
              <a:rPr lang="en-US" altLang="zh-CN" sz="2400" b="0" dirty="0">
                <a:solidFill>
                  <a:srgbClr val="FF0000"/>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）进行路由选择的网络称为数据报网络。</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目的端口号</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源端口号</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rgbClr val="FF0000"/>
                </a:solidFill>
                <a:latin typeface="Microsoft YaHei" panose="020B0503020204020204" pitchFamily="34" charset="-122"/>
                <a:ea typeface="Microsoft YaHei" panose="020B0503020204020204" pitchFamily="34" charset="-122"/>
              </a:rPr>
              <a:t>C:</a:t>
            </a:r>
            <a:r>
              <a:rPr lang="zh-CN" altLang="en-US" sz="2400" b="0" dirty="0">
                <a:solidFill>
                  <a:srgbClr val="FF0000"/>
                </a:solidFill>
                <a:latin typeface="Microsoft YaHei" panose="020B0503020204020204" pitchFamily="34" charset="-122"/>
                <a:ea typeface="Microsoft YaHei" panose="020B0503020204020204" pitchFamily="34" charset="-122"/>
              </a:rPr>
              <a:t>目的主机地址</a:t>
            </a:r>
            <a:endParaRPr lang="en-US" altLang="zh-CN" sz="2400" b="0" dirty="0">
              <a:solidFill>
                <a:srgbClr val="FF0000"/>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源主机地址</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73797" y="2363212"/>
            <a:ext cx="10563698" cy="1754326"/>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一、</a:t>
            </a:r>
            <a:r>
              <a:rPr lang="zh-CN" altLang="en-US" sz="2400" b="1" dirty="0">
                <a:latin typeface="Microsoft YaHei" charset="-122"/>
                <a:ea typeface="Microsoft YaHei" charset="-122"/>
                <a:cs typeface="Microsoft YaHei" charset="-122"/>
                <a:sym typeface="+mn-ea"/>
              </a:rPr>
              <a:t>网络拥塞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的主机以</a:t>
            </a:r>
            <a:r>
              <a:rPr lang="zh-CN" altLang="en-US" sz="2400" b="1" dirty="0">
                <a:latin typeface="Microsoft YaHei" charset="-122"/>
                <a:ea typeface="Microsoft YaHei" charset="-122"/>
                <a:cs typeface="Microsoft YaHei" charset="-122"/>
                <a:sym typeface="+mn-ea"/>
              </a:rPr>
              <a:t>太快</a:t>
            </a:r>
            <a:r>
              <a:rPr lang="zh-CN" altLang="en-US" sz="2400" dirty="0">
                <a:latin typeface="Microsoft YaHei" charset="-122"/>
                <a:ea typeface="Microsoft YaHei" charset="-122"/>
                <a:cs typeface="Microsoft YaHei" charset="-122"/>
                <a:sym typeface="+mn-ea"/>
              </a:rPr>
              <a:t>的速度向网络中发送</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的数据</a:t>
            </a:r>
            <a:r>
              <a:rPr lang="zh-CN" altLang="en-US" sz="2400" dirty="0">
                <a:solidFill>
                  <a:schemeClr val="bg1"/>
                </a:solidFill>
                <a:latin typeface="Microsoft YaHei" charset="-122"/>
                <a:ea typeface="Microsoft YaHei" charset="-122"/>
                <a:cs typeface="Microsoft YaHei" charset="-122"/>
                <a:sym typeface="+mn-ea"/>
              </a:rPr>
              <a:t>，超出了网络处理能力，导致大量数据分组拥挤在中间设备队列中等待转发，</a:t>
            </a:r>
            <a:r>
              <a:rPr lang="zh-CN" altLang="en-US" sz="2400" b="1" dirty="0">
                <a:solidFill>
                  <a:schemeClr val="bg1"/>
                </a:solidFill>
                <a:latin typeface="Microsoft YaHei" charset="-122"/>
                <a:ea typeface="Microsoft YaHei" charset="-122"/>
                <a:cs typeface="Microsoft YaHei" charset="-122"/>
                <a:sym typeface="+mn-ea"/>
              </a:rPr>
              <a:t>网络性能</a:t>
            </a:r>
            <a:r>
              <a:rPr lang="zh-CN" altLang="en-US" sz="2400" dirty="0">
                <a:solidFill>
                  <a:schemeClr val="bg1"/>
                </a:solidFill>
                <a:latin typeface="Microsoft YaHei" charset="-122"/>
                <a:ea typeface="Microsoft YaHei" charset="-122"/>
                <a:cs typeface="Microsoft YaHei" charset="-122"/>
                <a:sym typeface="+mn-ea"/>
              </a:rPr>
              <a:t>显著下降的现象。</a:t>
            </a:r>
            <a:endParaRPr lang="zh-CN" altLang="en-US" sz="2400" dirty="0">
              <a:solidFill>
                <a:schemeClr val="bg1"/>
              </a:solidFill>
              <a:latin typeface="Microsoft YaHei" charset="-122"/>
              <a:ea typeface="Microsoft YaHei" charset="-122"/>
              <a:cs typeface="Microsoft YaHei" charset="-122"/>
            </a:endParaRPr>
          </a:p>
        </p:txBody>
      </p:sp>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215866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4</a:t>
            </a:r>
            <a:r>
              <a:rPr lang="zh-CN" altLang="en-US" sz="2400" b="0" dirty="0">
                <a:solidFill>
                  <a:schemeClr val="tx1"/>
                </a:solidFill>
                <a:latin typeface="Microsoft YaHei" panose="020B0503020204020204" pitchFamily="34" charset="-122"/>
                <a:ea typeface="Microsoft YaHei" panose="020B0503020204020204" pitchFamily="34" charset="-122"/>
              </a:rPr>
              <a:t>、在数据报网络中，发送的分组和接收的分组次序不一定相同，需要对分组重新进行排序，这个任务通常由（    ）来完成。  </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应用层</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传输层</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网络层</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数据链路层</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4</a:t>
            </a:r>
            <a:r>
              <a:rPr lang="zh-CN" altLang="en-US" sz="2400" b="0" dirty="0">
                <a:solidFill>
                  <a:schemeClr val="tx1"/>
                </a:solidFill>
                <a:latin typeface="Microsoft YaHei" panose="020B0503020204020204" pitchFamily="34" charset="-122"/>
                <a:ea typeface="Microsoft YaHei" panose="020B0503020204020204" pitchFamily="34" charset="-122"/>
              </a:rPr>
              <a:t>、在数据报网络中，发送的分组和接收的分组次序不一定相同，需要对分组重新进行排序，这个任务通常由（  </a:t>
            </a:r>
            <a:r>
              <a:rPr lang="en-US" altLang="zh-CN" sz="2400" b="0" dirty="0">
                <a:solidFill>
                  <a:srgbClr val="FF0000"/>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  ）来完成。  </a:t>
            </a:r>
            <a:r>
              <a:rPr lang="zh-CN" altLang="en-US" sz="2400" b="0" dirty="0">
                <a:solidFill>
                  <a:srgbClr val="FF0000"/>
                </a:solidFill>
                <a:latin typeface="Microsoft YaHei" panose="020B0503020204020204" pitchFamily="34" charset="-122"/>
                <a:ea typeface="Microsoft YaHei" panose="020B0503020204020204" pitchFamily="34" charset="-122"/>
              </a:rPr>
              <a:t>选择题  </a:t>
            </a:r>
            <a:endParaRPr lang="en-US" altLang="zh-CN" sz="2400" b="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a:p>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应用层</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rgbClr val="FF0000"/>
                </a:solidFill>
                <a:latin typeface="Microsoft YaHei" panose="020B0503020204020204" pitchFamily="34" charset="-122"/>
                <a:ea typeface="Microsoft YaHei" panose="020B0503020204020204" pitchFamily="34" charset="-122"/>
              </a:rPr>
              <a:t>B:</a:t>
            </a:r>
            <a:r>
              <a:rPr lang="zh-CN" altLang="en-US" sz="2400" b="0" dirty="0">
                <a:solidFill>
                  <a:srgbClr val="FF0000"/>
                </a:solidFill>
                <a:latin typeface="Microsoft YaHei" panose="020B0503020204020204" pitchFamily="34" charset="-122"/>
                <a:ea typeface="Microsoft YaHei" panose="020B0503020204020204" pitchFamily="34" charset="-122"/>
              </a:rPr>
              <a:t>传输层</a:t>
            </a:r>
            <a:endParaRPr lang="en-US" altLang="zh-CN" sz="2400" b="0" dirty="0">
              <a:solidFill>
                <a:srgbClr val="FF0000"/>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网络层</a:t>
            </a:r>
            <a:endParaRPr lang="en-US" altLang="zh-CN" sz="2400" b="0" dirty="0">
              <a:solidFill>
                <a:schemeClr val="tx1"/>
              </a:solidFill>
              <a:latin typeface="Microsoft YaHei" panose="020B0503020204020204" pitchFamily="34" charset="-122"/>
              <a:ea typeface="Microsoft YaHei" panose="020B0503020204020204" pitchFamily="34" charset="-122"/>
            </a:endParaRPr>
          </a:p>
          <a:p>
            <a:endParaRPr lang="zh-CN" altLang="en-US" sz="2400" b="0" dirty="0">
              <a:solidFill>
                <a:schemeClr val="tx1"/>
              </a:solidFill>
              <a:latin typeface="Microsoft YaHei" panose="020B0503020204020204" pitchFamily="34" charset="-122"/>
              <a:ea typeface="Microsoft YaHei" panose="020B0503020204020204" pitchFamily="34" charset="-122"/>
            </a:endParaRPr>
          </a:p>
          <a:p>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数据链路层</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panose="020B0503020204020204" pitchFamily="34" charset="-122"/>
                <a:ea typeface="Microsoft YaHei" panose="020B0503020204020204" pitchFamily="34" charset="-122"/>
              </a:rPr>
              <a:t>虛电路网络是一种（） </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数据报网络</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B:</a:t>
            </a:r>
            <a:r>
              <a:rPr lang="zh-CN" altLang="en-US" sz="2400" b="0" dirty="0">
                <a:solidFill>
                  <a:schemeClr val="tx1"/>
                </a:solidFill>
                <a:latin typeface="Microsoft YaHei" panose="020B0503020204020204" pitchFamily="34" charset="-122"/>
                <a:ea typeface="Microsoft YaHei" panose="020B0503020204020204" pitchFamily="34" charset="-122"/>
              </a:rPr>
              <a:t>分组交换网络</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报文交换网络</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电路交换网络</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948814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panose="020B0503020204020204" pitchFamily="34" charset="-122"/>
                <a:ea typeface="Microsoft YaHei" panose="020B0503020204020204" pitchFamily="34" charset="-122"/>
              </a:rPr>
              <a:t>虛电路网络是一种（） </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A:</a:t>
            </a:r>
            <a:r>
              <a:rPr lang="zh-CN" altLang="en-US" sz="2400" b="0" dirty="0">
                <a:solidFill>
                  <a:schemeClr val="tx1"/>
                </a:solidFill>
                <a:latin typeface="Microsoft YaHei" panose="020B0503020204020204" pitchFamily="34" charset="-122"/>
                <a:ea typeface="Microsoft YaHei" panose="020B0503020204020204" pitchFamily="34" charset="-122"/>
              </a:rPr>
              <a:t>数据报网络</a:t>
            </a:r>
          </a:p>
          <a:p>
            <a:pPr>
              <a:lnSpc>
                <a:spcPct val="150000"/>
              </a:lnSpc>
            </a:pPr>
            <a:r>
              <a:rPr lang="en-US" altLang="zh-CN" sz="2400" b="0" dirty="0">
                <a:solidFill>
                  <a:srgbClr val="FF0000"/>
                </a:solidFill>
                <a:latin typeface="Microsoft YaHei" panose="020B0503020204020204" pitchFamily="34" charset="-122"/>
                <a:ea typeface="Microsoft YaHei" panose="020B0503020204020204" pitchFamily="34" charset="-122"/>
              </a:rPr>
              <a:t>B:</a:t>
            </a:r>
            <a:r>
              <a:rPr lang="zh-CN" altLang="en-US" sz="2400" b="0" dirty="0">
                <a:solidFill>
                  <a:srgbClr val="FF0000"/>
                </a:solidFill>
                <a:latin typeface="Microsoft YaHei" panose="020B0503020204020204" pitchFamily="34" charset="-122"/>
                <a:ea typeface="Microsoft YaHei" panose="020B0503020204020204" pitchFamily="34" charset="-122"/>
              </a:rPr>
              <a:t>分组交换网络</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C:</a:t>
            </a:r>
            <a:r>
              <a:rPr lang="zh-CN" altLang="en-US" sz="2400" b="0" dirty="0">
                <a:solidFill>
                  <a:schemeClr val="tx1"/>
                </a:solidFill>
                <a:latin typeface="Microsoft YaHei" panose="020B0503020204020204" pitchFamily="34" charset="-122"/>
                <a:ea typeface="Microsoft YaHei" panose="020B0503020204020204" pitchFamily="34" charset="-122"/>
              </a:rPr>
              <a:t>报文交换网络</a:t>
            </a:r>
          </a:p>
          <a:p>
            <a:pPr>
              <a:lnSpc>
                <a:spcPct val="150000"/>
              </a:lnSpc>
            </a:pPr>
            <a:r>
              <a:rPr lang="en-US" altLang="zh-CN" sz="2400" b="0" dirty="0">
                <a:solidFill>
                  <a:schemeClr val="tx1"/>
                </a:solidFill>
                <a:latin typeface="Microsoft YaHei" panose="020B0503020204020204" pitchFamily="34" charset="-122"/>
                <a:ea typeface="Microsoft YaHei" panose="020B0503020204020204" pitchFamily="34" charset="-122"/>
              </a:rPr>
              <a:t>D:</a:t>
            </a:r>
            <a:r>
              <a:rPr lang="zh-CN" altLang="en-US" sz="2400" b="0" dirty="0">
                <a:solidFill>
                  <a:schemeClr val="tx1"/>
                </a:solidFill>
                <a:latin typeface="Microsoft YaHei" panose="020B0503020204020204" pitchFamily="34" charset="-122"/>
                <a:ea typeface="Microsoft YaHei" panose="020B0503020204020204" pitchFamily="34" charset="-122"/>
              </a:rPr>
              <a:t>电路交换网络</a:t>
            </a:r>
          </a:p>
          <a:p>
            <a:pPr>
              <a:lnSpc>
                <a:spcPct val="150000"/>
              </a:lnSpc>
            </a:pPr>
            <a:endParaRPr lang="en-US" altLang="zh-CN" sz="2400" b="0" dirty="0">
              <a:solidFill>
                <a:schemeClr val="tx1"/>
              </a:solidFill>
              <a:latin typeface="Microsoft YaHei" panose="020B0503020204020204" pitchFamily="34" charset="-122"/>
              <a:ea typeface="Microsoft YaHei"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8087220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4347809" y="884003"/>
            <a:ext cx="4256545" cy="600898"/>
          </a:xfrm>
          <a:prstGeom prst="rect">
            <a:avLst/>
          </a:prstGeom>
          <a:noFill/>
        </p:spPr>
        <p:txBody>
          <a:bodyPr wrap="square" lIns="111090" tIns="55545" rIns="111090" bIns="55545" rtlCol="0">
            <a:spAutoFit/>
          </a:bodyPr>
          <a:lstStyle/>
          <a:p>
            <a:pPr lvl="0" algn="ctr">
              <a:lnSpc>
                <a:spcPct val="150000"/>
              </a:lnSpc>
            </a:pPr>
            <a:r>
              <a:rPr lang="zh-CN" altLang="en-US" sz="2400">
                <a:latin typeface="Microsoft YaHei" charset="-122"/>
                <a:ea typeface="Microsoft YaHei" charset="-122"/>
                <a:cs typeface="Microsoft YaHei" charset="-122"/>
                <a:sym typeface="+mn-ea"/>
              </a:rPr>
              <a:t>数据</a:t>
            </a:r>
            <a:r>
              <a:rPr lang="zh-CN" altLang="en-US" sz="2400" dirty="0">
                <a:latin typeface="Microsoft YaHei" charset="-122"/>
                <a:ea typeface="Microsoft YaHei" charset="-122"/>
                <a:cs typeface="Microsoft YaHei" charset="-122"/>
                <a:sym typeface="+mn-ea"/>
              </a:rPr>
              <a:t>报网络与虚电路网络</a:t>
            </a:r>
          </a:p>
        </p:txBody>
      </p:sp>
      <p:graphicFrame>
        <p:nvGraphicFramePr>
          <p:cNvPr id="6" name="表格 5"/>
          <p:cNvGraphicFramePr>
            <a:graphicFrameLocks noGrp="1"/>
          </p:cNvGraphicFramePr>
          <p:nvPr/>
        </p:nvGraphicFramePr>
        <p:xfrm>
          <a:off x="1449555" y="1968965"/>
          <a:ext cx="9837570" cy="3474573"/>
        </p:xfrm>
        <a:graphic>
          <a:graphicData uri="http://schemas.openxmlformats.org/drawingml/2006/table">
            <a:tbl>
              <a:tblPr firstRow="1" bandRow="1">
                <a:tableStyleId>{5940675A-B579-460E-94D1-54222C63F5DA}</a:tableStyleId>
              </a:tblPr>
              <a:tblGrid>
                <a:gridCol w="1787022">
                  <a:extLst>
                    <a:ext uri="{9D8B030D-6E8A-4147-A177-3AD203B41FA5}">
                      <a16:colId xmlns:a16="http://schemas.microsoft.com/office/drawing/2014/main" val="20000"/>
                    </a:ext>
                  </a:extLst>
                </a:gridCol>
                <a:gridCol w="3646872">
                  <a:extLst>
                    <a:ext uri="{9D8B030D-6E8A-4147-A177-3AD203B41FA5}">
                      <a16:colId xmlns:a16="http://schemas.microsoft.com/office/drawing/2014/main" val="20001"/>
                    </a:ext>
                  </a:extLst>
                </a:gridCol>
                <a:gridCol w="4403676">
                  <a:extLst>
                    <a:ext uri="{9D8B030D-6E8A-4147-A177-3AD203B41FA5}">
                      <a16:colId xmlns:a16="http://schemas.microsoft.com/office/drawing/2014/main" val="20002"/>
                    </a:ext>
                  </a:extLst>
                </a:gridCol>
              </a:tblGrid>
              <a:tr h="504793">
                <a:tc>
                  <a:txBody>
                    <a:bodyPr/>
                    <a:lstStyle/>
                    <a:p>
                      <a:pPr algn="ctr">
                        <a:lnSpc>
                          <a:spcPct val="150000"/>
                        </a:lnSpc>
                      </a:pPr>
                      <a:r>
                        <a:rPr lang="zh-CN" altLang="en-US" sz="1600" dirty="0">
                          <a:latin typeface="微软雅黑" panose="020B0503020204020204" charset="-122"/>
                          <a:ea typeface="微软雅黑" panose="020B0503020204020204" charset="-122"/>
                        </a:rPr>
                        <a:t>项目</a:t>
                      </a:r>
                    </a:p>
                  </a:txBody>
                  <a:tcPr anchor="ctr">
                    <a:solidFill>
                      <a:schemeClr val="accent2">
                        <a:lumMod val="40000"/>
                        <a:lumOff val="60000"/>
                      </a:schemeClr>
                    </a:solidFill>
                  </a:tcPr>
                </a:tc>
                <a:tc>
                  <a:txBody>
                    <a:bodyPr/>
                    <a:lstStyle/>
                    <a:p>
                      <a:pPr algn="ctr">
                        <a:lnSpc>
                          <a:spcPct val="150000"/>
                        </a:lnSpc>
                      </a:pPr>
                      <a:r>
                        <a:rPr lang="zh-CN" altLang="en-US" sz="1600" dirty="0">
                          <a:latin typeface="微软雅黑" panose="020B0503020204020204" charset="-122"/>
                          <a:ea typeface="微软雅黑" panose="020B0503020204020204" charset="-122"/>
                        </a:rPr>
                        <a:t>虚电路网络</a:t>
                      </a:r>
                    </a:p>
                  </a:txBody>
                  <a:tcPr anchor="ctr">
                    <a:solidFill>
                      <a:schemeClr val="accent2">
                        <a:lumMod val="40000"/>
                        <a:lumOff val="60000"/>
                      </a:schemeClr>
                    </a:solidFill>
                  </a:tcPr>
                </a:tc>
                <a:tc>
                  <a:txBody>
                    <a:bodyPr/>
                    <a:lstStyle/>
                    <a:p>
                      <a:pPr algn="ctr">
                        <a:lnSpc>
                          <a:spcPct val="150000"/>
                        </a:lnSpc>
                      </a:pPr>
                      <a:r>
                        <a:rPr lang="zh-CN" altLang="en-US" sz="1600" dirty="0">
                          <a:latin typeface="微软雅黑" panose="020B0503020204020204" charset="-122"/>
                          <a:ea typeface="微软雅黑" panose="020B0503020204020204" charset="-122"/>
                        </a:rPr>
                        <a:t>数据报网络</a:t>
                      </a:r>
                    </a:p>
                  </a:txBody>
                  <a:tcPr anchor="ctr">
                    <a:solidFill>
                      <a:schemeClr val="accent2">
                        <a:lumMod val="40000"/>
                        <a:lumOff val="60000"/>
                      </a:schemeClr>
                    </a:solidFill>
                  </a:tcPr>
                </a:tc>
                <a:extLst>
                  <a:ext uri="{0D108BD9-81ED-4DB2-BD59-A6C34878D82A}">
                    <a16:rowId xmlns:a16="http://schemas.microsoft.com/office/drawing/2014/main" val="10000"/>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是否建立连接</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先建立连接</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不建立连接</a:t>
                      </a:r>
                    </a:p>
                  </a:txBody>
                  <a:tcPr anchor="ctr"/>
                </a:tc>
                <a:extLst>
                  <a:ext uri="{0D108BD9-81ED-4DB2-BD59-A6C34878D82A}">
                    <a16:rowId xmlns:a16="http://schemas.microsoft.com/office/drawing/2014/main" val="10001"/>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地址</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每个分组含有一个短的虚电路号</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每个分组包含源和目的端地址</a:t>
                      </a:r>
                    </a:p>
                  </a:txBody>
                  <a:tcPr anchor="ctr"/>
                </a:tc>
                <a:extLst>
                  <a:ext uri="{0D108BD9-81ED-4DB2-BD59-A6C34878D82A}">
                    <a16:rowId xmlns:a16="http://schemas.microsoft.com/office/drawing/2014/main" val="10002"/>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分组顺序</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按序发送，按序接收</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按序发送，不一定按序接收</a:t>
                      </a:r>
                    </a:p>
                  </a:txBody>
                  <a:tcPr anchor="ctr"/>
                </a:tc>
                <a:extLst>
                  <a:ext uri="{0D108BD9-81ED-4DB2-BD59-A6C34878D82A}">
                    <a16:rowId xmlns:a16="http://schemas.microsoft.com/office/drawing/2014/main" val="10003"/>
                  </a:ext>
                </a:extLst>
              </a:tr>
              <a:tr h="950608">
                <a:tc>
                  <a:txBody>
                    <a:bodyPr/>
                    <a:lstStyle/>
                    <a:p>
                      <a:pPr algn="ctr">
                        <a:lnSpc>
                          <a:spcPct val="150000"/>
                        </a:lnSpc>
                      </a:pPr>
                      <a:r>
                        <a:rPr lang="zh-CN" altLang="en-US" sz="1600" dirty="0">
                          <a:latin typeface="微软雅黑" panose="020B0503020204020204" charset="-122"/>
                          <a:ea typeface="微软雅黑" panose="020B0503020204020204" charset="-122"/>
                        </a:rPr>
                        <a:t>路由选择</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建立</a:t>
                      </a:r>
                      <a:r>
                        <a:rPr lang="en-US" altLang="zh-CN" sz="1600" dirty="0">
                          <a:latin typeface="微软雅黑" panose="020B0503020204020204" charset="-122"/>
                          <a:ea typeface="微软雅黑" panose="020B0503020204020204" charset="-122"/>
                          <a:cs typeface="微软雅黑" panose="020B0503020204020204" charset="-122"/>
                        </a:rPr>
                        <a:t>VC</a:t>
                      </a:r>
                      <a:r>
                        <a:rPr lang="zh-CN" altLang="en-US" sz="1600" dirty="0">
                          <a:latin typeface="微软雅黑" panose="020B0503020204020204" charset="-122"/>
                          <a:ea typeface="微软雅黑" panose="020B0503020204020204" charset="-122"/>
                          <a:cs typeface="微软雅黑" panose="020B0503020204020204" charset="-122"/>
                        </a:rPr>
                        <a:t>时需要路由选择，之后所有分组都沿此路由转发</a:t>
                      </a: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每个分组独立路由选择</a:t>
                      </a:r>
                    </a:p>
                  </a:txBody>
                  <a:tcPr anchor="ctr"/>
                </a:tc>
                <a:extLst>
                  <a:ext uri="{0D108BD9-81ED-4DB2-BD59-A6C34878D82A}">
                    <a16:rowId xmlns:a16="http://schemas.microsoft.com/office/drawing/2014/main" val="10004"/>
                  </a:ext>
                </a:extLst>
              </a:tr>
              <a:tr h="504793">
                <a:tc>
                  <a:txBody>
                    <a:bodyPr/>
                    <a:lstStyle/>
                    <a:p>
                      <a:pPr algn="ctr">
                        <a:lnSpc>
                          <a:spcPct val="150000"/>
                        </a:lnSpc>
                      </a:pPr>
                      <a:r>
                        <a:rPr lang="zh-CN" altLang="en-US" sz="1600" dirty="0">
                          <a:latin typeface="微软雅黑" panose="020B0503020204020204" charset="-122"/>
                          <a:ea typeface="微软雅黑" panose="020B0503020204020204" charset="-122"/>
                        </a:rPr>
                        <a:t>典型网络</a:t>
                      </a:r>
                    </a:p>
                  </a:txBody>
                  <a:tcPr anchor="ctr"/>
                </a:tc>
                <a:tc>
                  <a:txBody>
                    <a:bodyPr/>
                    <a:lstStyle/>
                    <a:p>
                      <a:pPr>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X.25</a:t>
                      </a:r>
                      <a:r>
                        <a:rPr lang="zh-CN" altLang="en-US" sz="1600" dirty="0">
                          <a:latin typeface="微软雅黑" panose="020B0503020204020204" charset="-122"/>
                          <a:ea typeface="微软雅黑" panose="020B0503020204020204" charset="-122"/>
                          <a:cs typeface="微软雅黑" panose="020B0503020204020204" charset="-122"/>
                        </a:rPr>
                        <a:t>、帧中继、</a:t>
                      </a:r>
                      <a:r>
                        <a:rPr lang="en-US" altLang="zh-CN" sz="1600" dirty="0">
                          <a:latin typeface="微软雅黑" panose="020B0503020204020204" charset="-122"/>
                          <a:ea typeface="微软雅黑" panose="020B0503020204020204" charset="-122"/>
                          <a:cs typeface="微软雅黑" panose="020B0503020204020204" charset="-122"/>
                        </a:rPr>
                        <a:t>ATM</a:t>
                      </a:r>
                      <a:endParaRPr lang="zh-CN" altLang="en-US" sz="160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nSpc>
                          <a:spcPct val="150000"/>
                        </a:lnSpc>
                      </a:pPr>
                      <a:r>
                        <a:rPr lang="zh-CN" altLang="en-US" sz="1600" dirty="0">
                          <a:latin typeface="微软雅黑" panose="020B0503020204020204" charset="-122"/>
                          <a:ea typeface="微软雅黑" panose="020B0503020204020204" charset="-122"/>
                        </a:rPr>
                        <a:t>因特网</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465815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326515"/>
            <a:ext cx="3524885" cy="3697935"/>
          </a:xfrm>
          <a:prstGeom prst="rect">
            <a:avLst/>
          </a:prstGeom>
          <a:noFill/>
        </p:spPr>
        <p:txBody>
          <a:bodyPr wrap="square" rtlCol="0">
            <a:spAutoFit/>
          </a:bodyPr>
          <a:lstStyle/>
          <a:p>
            <a:r>
              <a:rPr lang="zh-CN" altLang="en-US" sz="2130" dirty="0"/>
              <a:t>网络层服务</a:t>
            </a:r>
          </a:p>
          <a:p>
            <a:endParaRPr lang="zh-CN" altLang="en-US" sz="2130" dirty="0"/>
          </a:p>
          <a:p>
            <a:r>
              <a:rPr lang="zh-CN" altLang="en-US" sz="2130" dirty="0"/>
              <a:t>数据报网络与虚电路网络</a:t>
            </a:r>
          </a:p>
          <a:p>
            <a:endParaRPr lang="zh-CN" altLang="en-US" sz="2130" dirty="0"/>
          </a:p>
          <a:p>
            <a:r>
              <a:rPr lang="zh-CN" altLang="en-US" sz="2130" dirty="0">
                <a:solidFill>
                  <a:srgbClr val="FF0000"/>
                </a:solidFill>
              </a:rPr>
              <a:t>网络互连与网络互连设备</a:t>
            </a:r>
          </a:p>
          <a:p>
            <a:endParaRPr lang="zh-CN" altLang="en-US" sz="2130" dirty="0"/>
          </a:p>
          <a:p>
            <a:r>
              <a:rPr lang="zh-CN" altLang="en-US" sz="2130" dirty="0"/>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路由算法与路由协议</a:t>
            </a:r>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175796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250773" y="2505519"/>
            <a:ext cx="2674620" cy="1134413"/>
          </a:xfrm>
          <a:prstGeom prst="rect">
            <a:avLst/>
          </a:prstGeom>
          <a:noFill/>
        </p:spPr>
        <p:txBody>
          <a:bodyPr wrap="square" rtlCol="0">
            <a:spAutoFit/>
          </a:bodyPr>
          <a:lstStyle/>
          <a:p>
            <a:pPr>
              <a:lnSpc>
                <a:spcPct val="150000"/>
              </a:lnSpc>
            </a:pPr>
            <a:r>
              <a:rPr lang="zh-CN" altLang="en-US" sz="2400" dirty="0"/>
              <a:t>网络互连与网络互连设备</a:t>
            </a:r>
          </a:p>
        </p:txBody>
      </p:sp>
      <p:sp>
        <p:nvSpPr>
          <p:cNvPr id="6" name="文本框 5"/>
          <p:cNvSpPr txBox="1"/>
          <p:nvPr/>
        </p:nvSpPr>
        <p:spPr>
          <a:xfrm>
            <a:off x="2925393" y="1028961"/>
            <a:ext cx="3524885" cy="3416320"/>
          </a:xfrm>
          <a:prstGeom prst="rect">
            <a:avLst/>
          </a:prstGeom>
          <a:noFill/>
        </p:spPr>
        <p:txBody>
          <a:bodyPr wrap="square" rtlCol="0">
            <a:spAutoFit/>
          </a:bodyPr>
          <a:lstStyle/>
          <a:p>
            <a:pPr>
              <a:lnSpc>
                <a:spcPct val="150000"/>
              </a:lnSpc>
            </a:pPr>
            <a:r>
              <a:rPr lang="zh-CN" altLang="en-US" sz="2400" dirty="0"/>
              <a:t>异构网络互连</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路由器</a:t>
            </a:r>
          </a:p>
        </p:txBody>
      </p:sp>
      <p:sp>
        <p:nvSpPr>
          <p:cNvPr id="9" name="左大括号 8"/>
          <p:cNvSpPr/>
          <p:nvPr/>
        </p:nvSpPr>
        <p:spPr>
          <a:xfrm>
            <a:off x="2640913" y="1206593"/>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73812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300466" y="384569"/>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4.3.1</a:t>
            </a:r>
            <a:r>
              <a:rPr lang="zh-CN" altLang="en-US" sz="2400" b="0" dirty="0">
                <a:solidFill>
                  <a:schemeClr val="tx1"/>
                </a:solidFill>
                <a:latin typeface="Microsoft YaHei" charset="-122"/>
                <a:ea typeface="Microsoft YaHei" charset="-122"/>
                <a:cs typeface="Microsoft YaHei" charset="-122"/>
                <a:sym typeface="+mn-ea"/>
              </a:rPr>
              <a:t> 异构网络互连</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5" name="TextBox 4"/>
          <p:cNvSpPr txBox="1"/>
          <p:nvPr/>
        </p:nvSpPr>
        <p:spPr>
          <a:xfrm>
            <a:off x="931190" y="1922828"/>
            <a:ext cx="10002190" cy="119888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一、异构网络：主要是指两个网络的通信技术和运行协议的不同。</a:t>
            </a:r>
          </a:p>
          <a:p>
            <a:pPr>
              <a:lnSpc>
                <a:spcPct val="150000"/>
              </a:lnSpc>
            </a:pPr>
            <a:r>
              <a:rPr lang="zh-CN" altLang="en-US" sz="2400" dirty="0">
                <a:latin typeface="微软雅黑" panose="020B0503020204020204" charset="-122"/>
                <a:ea typeface="微软雅黑" panose="020B0503020204020204" charset="-122"/>
              </a:rPr>
              <a:t>例如：</a:t>
            </a:r>
            <a:r>
              <a:rPr lang="en-US" altLang="zh-CN" sz="2400" dirty="0" err="1">
                <a:latin typeface="微软雅黑" panose="020B0503020204020204" charset="-122"/>
                <a:ea typeface="微软雅黑" panose="020B0503020204020204" charset="-122"/>
              </a:rPr>
              <a:t>wifi</a:t>
            </a:r>
            <a:r>
              <a:rPr lang="zh-CN" altLang="en-US" sz="2400" dirty="0">
                <a:latin typeface="微软雅黑" panose="020B0503020204020204" charset="-122"/>
                <a:ea typeface="微软雅黑" panose="020B0503020204020204" charset="-122"/>
              </a:rPr>
              <a:t>，网线等。</a:t>
            </a:r>
          </a:p>
        </p:txBody>
      </p:sp>
      <p:grpSp>
        <p:nvGrpSpPr>
          <p:cNvPr id="12" name="Group 1_1_1"/>
          <p:cNvGrpSpPr/>
          <p:nvPr/>
        </p:nvGrpSpPr>
        <p:grpSpPr>
          <a:xfrm>
            <a:off x="7258066" y="281374"/>
            <a:ext cx="4674856" cy="1247734"/>
            <a:chOff x="6815144" y="475457"/>
            <a:chExt cx="4674856" cy="1247734"/>
          </a:xfrm>
        </p:grpSpPr>
        <p:sp>
          <p:nvSpPr>
            <p:cNvPr id="13" name="左大括号 12"/>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920340" y="475457"/>
              <a:ext cx="1569660"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异构网络互连</a:t>
              </a:r>
            </a:p>
          </p:txBody>
        </p:sp>
        <p:sp>
          <p:nvSpPr>
            <p:cNvPr id="15" name="矩形 14"/>
            <p:cNvSpPr/>
            <p:nvPr/>
          </p:nvSpPr>
          <p:spPr>
            <a:xfrm>
              <a:off x="10304215" y="1425674"/>
              <a:ext cx="877163"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路由器</a:t>
              </a:r>
            </a:p>
          </p:txBody>
        </p:sp>
        <p:sp>
          <p:nvSpPr>
            <p:cNvPr id="16" name="矩形 15"/>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Tree>
    <p:extLst>
      <p:ext uri="{BB962C8B-B14F-4D97-AF65-F5344CB8AC3E}">
        <p14:creationId xmlns:p14="http://schemas.microsoft.com/office/powerpoint/2010/main" val="530598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931190" y="1922828"/>
            <a:ext cx="10002190" cy="119888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一、异构网络：主要是指两个网络的通信技术和运行协议的不同。</a:t>
            </a:r>
          </a:p>
          <a:p>
            <a:pPr>
              <a:lnSpc>
                <a:spcPct val="150000"/>
              </a:lnSpc>
            </a:pPr>
            <a:r>
              <a:rPr lang="zh-CN" altLang="en-US" sz="2400" dirty="0">
                <a:latin typeface="微软雅黑" panose="020B0503020204020204" charset="-122"/>
                <a:ea typeface="微软雅黑" panose="020B0503020204020204" charset="-122"/>
              </a:rPr>
              <a:t>例如：</a:t>
            </a:r>
            <a:r>
              <a:rPr lang="en-US" altLang="zh-CN" sz="2400" dirty="0" err="1">
                <a:latin typeface="微软雅黑" panose="020B0503020204020204" charset="-122"/>
                <a:ea typeface="微软雅黑" panose="020B0503020204020204" charset="-122"/>
              </a:rPr>
              <a:t>wifi</a:t>
            </a:r>
            <a:r>
              <a:rPr lang="zh-CN" altLang="en-US" sz="2400" dirty="0">
                <a:latin typeface="微软雅黑" panose="020B0503020204020204" charset="-122"/>
                <a:ea typeface="微软雅黑" panose="020B0503020204020204" charset="-122"/>
              </a:rPr>
              <a:t>，网线等。</a:t>
            </a:r>
          </a:p>
        </p:txBody>
      </p:sp>
      <p:sp>
        <p:nvSpPr>
          <p:cNvPr id="6" name="下箭头 5"/>
          <p:cNvSpPr/>
          <p:nvPr/>
        </p:nvSpPr>
        <p:spPr>
          <a:xfrm>
            <a:off x="5317490" y="3529965"/>
            <a:ext cx="407670" cy="11430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TextBox 4"/>
          <p:cNvSpPr txBox="1"/>
          <p:nvPr/>
        </p:nvSpPr>
        <p:spPr>
          <a:xfrm>
            <a:off x="3626485" y="5123815"/>
            <a:ext cx="3789680" cy="64516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异构网络之间如何互连？</a:t>
            </a:r>
          </a:p>
        </p:txBody>
      </p:sp>
      <p:grpSp>
        <p:nvGrpSpPr>
          <p:cNvPr id="12" name="Group 1_1_1"/>
          <p:cNvGrpSpPr/>
          <p:nvPr/>
        </p:nvGrpSpPr>
        <p:grpSpPr>
          <a:xfrm>
            <a:off x="7258066" y="281374"/>
            <a:ext cx="4674856" cy="1247734"/>
            <a:chOff x="6815144" y="475457"/>
            <a:chExt cx="4674856" cy="1247734"/>
          </a:xfrm>
        </p:grpSpPr>
        <p:sp>
          <p:nvSpPr>
            <p:cNvPr id="13" name="左大括号 12"/>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920340" y="475457"/>
              <a:ext cx="1569660"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异构网络互连</a:t>
              </a:r>
            </a:p>
          </p:txBody>
        </p:sp>
        <p:sp>
          <p:nvSpPr>
            <p:cNvPr id="15" name="矩形 14"/>
            <p:cNvSpPr/>
            <p:nvPr/>
          </p:nvSpPr>
          <p:spPr>
            <a:xfrm>
              <a:off x="10304215" y="1425674"/>
              <a:ext cx="877163"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路由器</a:t>
              </a:r>
            </a:p>
          </p:txBody>
        </p:sp>
        <p:sp>
          <p:nvSpPr>
            <p:cNvPr id="16" name="矩形 15"/>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7" name="文本框 2"/>
          <p:cNvSpPr txBox="1"/>
          <p:nvPr>
            <p:custDataLst>
              <p:tags r:id="rId1"/>
            </p:custDataLst>
          </p:nvPr>
        </p:nvSpPr>
        <p:spPr>
          <a:xfrm>
            <a:off x="300466" y="384569"/>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4.3.1</a:t>
            </a:r>
            <a:r>
              <a:rPr lang="zh-CN" altLang="en-US" sz="2400" b="0" dirty="0">
                <a:solidFill>
                  <a:schemeClr val="tx1"/>
                </a:solidFill>
                <a:latin typeface="Microsoft YaHei" charset="-122"/>
                <a:ea typeface="Microsoft YaHei" charset="-122"/>
                <a:cs typeface="Microsoft YaHei" charset="-122"/>
                <a:sym typeface="+mn-ea"/>
              </a:rPr>
              <a:t> 异构网络互连</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5092977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931190" y="1922828"/>
            <a:ext cx="10002190" cy="119888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二、异构网络互连的基本策略：协议转换和构建虚拟互联网络。</a:t>
            </a:r>
          </a:p>
          <a:p>
            <a:pPr>
              <a:lnSpc>
                <a:spcPct val="150000"/>
              </a:lnSpc>
            </a:pPr>
            <a:endParaRPr lang="zh-CN" altLang="en-US" sz="2400" dirty="0">
              <a:latin typeface="微软雅黑" panose="020B0503020204020204" charset="-122"/>
              <a:ea typeface="微软雅黑" panose="020B0503020204020204" charset="-122"/>
            </a:endParaRPr>
          </a:p>
        </p:txBody>
      </p:sp>
      <p:grpSp>
        <p:nvGrpSpPr>
          <p:cNvPr id="10"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1" name="文本框 2"/>
          <p:cNvSpPr txBox="1"/>
          <p:nvPr>
            <p:custDataLst>
              <p:tags r:id="rId1"/>
            </p:custDataLst>
          </p:nvPr>
        </p:nvSpPr>
        <p:spPr>
          <a:xfrm>
            <a:off x="300466" y="384569"/>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4.3.1</a:t>
            </a:r>
            <a:r>
              <a:rPr lang="zh-CN" altLang="en-US" sz="2400" b="0" dirty="0">
                <a:solidFill>
                  <a:schemeClr val="tx1"/>
                </a:solidFill>
                <a:latin typeface="Microsoft YaHei" charset="-122"/>
                <a:ea typeface="Microsoft YaHei" charset="-122"/>
                <a:cs typeface="Microsoft YaHei" charset="-122"/>
                <a:sym typeface="+mn-ea"/>
              </a:rPr>
              <a:t> 异构网络互连</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24186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73797" y="2363212"/>
            <a:ext cx="10563698" cy="1754326"/>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一、</a:t>
            </a:r>
            <a:r>
              <a:rPr lang="zh-CN" altLang="en-US" sz="2400" b="1" dirty="0">
                <a:latin typeface="Microsoft YaHei" charset="-122"/>
                <a:ea typeface="Microsoft YaHei" charset="-122"/>
                <a:cs typeface="Microsoft YaHei" charset="-122"/>
                <a:sym typeface="+mn-ea"/>
              </a:rPr>
              <a:t>网络拥塞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的主机以</a:t>
            </a:r>
            <a:r>
              <a:rPr lang="zh-CN" altLang="en-US" sz="2400" b="1" dirty="0">
                <a:latin typeface="Microsoft YaHei" charset="-122"/>
                <a:ea typeface="Microsoft YaHei" charset="-122"/>
                <a:cs typeface="Microsoft YaHei" charset="-122"/>
                <a:sym typeface="+mn-ea"/>
              </a:rPr>
              <a:t>太快</a:t>
            </a:r>
            <a:r>
              <a:rPr lang="zh-CN" altLang="en-US" sz="2400" dirty="0">
                <a:latin typeface="Microsoft YaHei" charset="-122"/>
                <a:ea typeface="Microsoft YaHei" charset="-122"/>
                <a:cs typeface="Microsoft YaHei" charset="-122"/>
                <a:sym typeface="+mn-ea"/>
              </a:rPr>
              <a:t>的速度向网络中发送</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的数据，超出了网络处理能力</a:t>
            </a:r>
            <a:r>
              <a:rPr lang="zh-CN" altLang="en-US" sz="2400" dirty="0">
                <a:solidFill>
                  <a:schemeClr val="bg1"/>
                </a:solidFill>
                <a:latin typeface="Microsoft YaHei" charset="-122"/>
                <a:ea typeface="Microsoft YaHei" charset="-122"/>
                <a:cs typeface="Microsoft YaHei" charset="-122"/>
                <a:sym typeface="+mn-ea"/>
              </a:rPr>
              <a:t>，导致大量数据分组拥挤在中间设备队列中等待转发，</a:t>
            </a:r>
            <a:r>
              <a:rPr lang="zh-CN" altLang="en-US" sz="2400" b="1" dirty="0">
                <a:solidFill>
                  <a:schemeClr val="bg1"/>
                </a:solidFill>
                <a:latin typeface="Microsoft YaHei" charset="-122"/>
                <a:ea typeface="Microsoft YaHei" charset="-122"/>
                <a:cs typeface="Microsoft YaHei" charset="-122"/>
                <a:sym typeface="+mn-ea"/>
              </a:rPr>
              <a:t>网络性能</a:t>
            </a:r>
            <a:r>
              <a:rPr lang="zh-CN" altLang="en-US" sz="2400" dirty="0">
                <a:solidFill>
                  <a:schemeClr val="bg1"/>
                </a:solidFill>
                <a:latin typeface="Microsoft YaHei" charset="-122"/>
                <a:ea typeface="Microsoft YaHei" charset="-122"/>
                <a:cs typeface="Microsoft YaHei" charset="-122"/>
                <a:sym typeface="+mn-ea"/>
              </a:rPr>
              <a:t>显著下降的现象。</a:t>
            </a:r>
            <a:endParaRPr lang="zh-CN" altLang="en-US" sz="2400" dirty="0">
              <a:solidFill>
                <a:schemeClr val="bg1"/>
              </a:solidFill>
              <a:latin typeface="Microsoft YaHei" charset="-122"/>
              <a:ea typeface="Microsoft YaHei" charset="-122"/>
              <a:cs typeface="Microsoft YaHei" charset="-122"/>
            </a:endParaRPr>
          </a:p>
        </p:txBody>
      </p:sp>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30577451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931190" y="1922828"/>
            <a:ext cx="10002190" cy="286131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二、异构网络互连的基本策略：</a:t>
            </a:r>
            <a:r>
              <a:rPr lang="zh-CN" altLang="en-US" sz="2400" dirty="0">
                <a:solidFill>
                  <a:srgbClr val="FF0000"/>
                </a:solidFill>
                <a:latin typeface="微软雅黑" panose="020B0503020204020204" charset="-122"/>
                <a:ea typeface="微软雅黑" panose="020B0503020204020204" charset="-122"/>
              </a:rPr>
              <a:t>协议转换</a:t>
            </a:r>
            <a:r>
              <a:rPr lang="zh-CN" altLang="en-US" sz="2400" dirty="0">
                <a:solidFill>
                  <a:schemeClr val="bg1">
                    <a:lumMod val="85000"/>
                  </a:schemeClr>
                </a:solidFill>
                <a:latin typeface="微软雅黑" panose="020B0503020204020204" charset="-122"/>
                <a:ea typeface="微软雅黑" panose="020B0503020204020204" charset="-122"/>
              </a:rPr>
              <a:t>和构建虚拟互联网络。</a:t>
            </a:r>
          </a:p>
          <a:p>
            <a:pPr>
              <a:lnSpc>
                <a:spcPct val="150000"/>
              </a:lnSpc>
            </a:pP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solidFill>
                  <a:srgbClr val="FF0000"/>
                </a:solidFill>
                <a:latin typeface="微软雅黑" panose="020B0503020204020204" charset="-122"/>
                <a:ea typeface="微软雅黑" panose="020B0503020204020204" charset="-122"/>
              </a:rPr>
              <a:t>协议转换</a:t>
            </a:r>
            <a:r>
              <a:rPr lang="zh-CN" altLang="en-US" sz="2400" dirty="0">
                <a:latin typeface="微软雅黑" panose="020B0503020204020204" charset="-122"/>
                <a:ea typeface="微软雅黑" panose="020B0503020204020204" charset="-122"/>
              </a:rPr>
              <a:t>：采用一类支持异构网络之间协议转换的网络中间设备，来实现异构网络之间数据分组的转换与转发。</a:t>
            </a:r>
          </a:p>
          <a:p>
            <a:pPr>
              <a:lnSpc>
                <a:spcPct val="150000"/>
              </a:lnSpc>
            </a:pPr>
            <a:r>
              <a:rPr lang="zh-CN" altLang="en-US" sz="2400" dirty="0">
                <a:latin typeface="微软雅黑" panose="020B0503020204020204" charset="-122"/>
                <a:ea typeface="微软雅黑" panose="020B0503020204020204" charset="-122"/>
              </a:rPr>
              <a:t>例如：交换机或者是多协议</a:t>
            </a:r>
            <a:r>
              <a:rPr lang="zh-CN" altLang="en-US" sz="2400" dirty="0">
                <a:solidFill>
                  <a:srgbClr val="FF0000"/>
                </a:solidFill>
                <a:latin typeface="微软雅黑" panose="020B0503020204020204" charset="-122"/>
                <a:ea typeface="微软雅黑" panose="020B0503020204020204" charset="-122"/>
              </a:rPr>
              <a:t>路由器</a:t>
            </a:r>
            <a:r>
              <a:rPr lang="zh-CN" altLang="en-US" sz="2400" dirty="0">
                <a:latin typeface="微软雅黑" panose="020B0503020204020204" charset="-122"/>
                <a:ea typeface="微软雅黑" panose="020B0503020204020204" charset="-122"/>
              </a:rPr>
              <a:t>。</a:t>
            </a:r>
          </a:p>
        </p:txBody>
      </p:sp>
      <p:pic>
        <p:nvPicPr>
          <p:cNvPr id="9" name="图片 8" descr="fanyiline"/>
          <p:cNvPicPr>
            <a:picLocks noChangeAspect="1"/>
          </p:cNvPicPr>
          <p:nvPr/>
        </p:nvPicPr>
        <p:blipFill>
          <a:blip r:embed="rId3"/>
          <a:stretch>
            <a:fillRect/>
          </a:stretch>
        </p:blipFill>
        <p:spPr>
          <a:xfrm>
            <a:off x="4808220" y="4965065"/>
            <a:ext cx="1578610" cy="1578610"/>
          </a:xfrm>
          <a:prstGeom prst="rect">
            <a:avLst/>
          </a:prstGeom>
        </p:spPr>
      </p:pic>
      <p:grpSp>
        <p:nvGrpSpPr>
          <p:cNvPr id="10"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1" name="文本框 2"/>
          <p:cNvSpPr txBox="1"/>
          <p:nvPr>
            <p:custDataLst>
              <p:tags r:id="rId1"/>
            </p:custDataLst>
          </p:nvPr>
        </p:nvSpPr>
        <p:spPr>
          <a:xfrm>
            <a:off x="300466" y="384569"/>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4.3.1</a:t>
            </a:r>
            <a:r>
              <a:rPr lang="zh-CN" altLang="en-US" sz="2400" b="0" dirty="0">
                <a:solidFill>
                  <a:schemeClr val="tx1"/>
                </a:solidFill>
                <a:latin typeface="Microsoft YaHei" charset="-122"/>
                <a:ea typeface="Microsoft YaHei" charset="-122"/>
                <a:cs typeface="Microsoft YaHei" charset="-122"/>
                <a:sym typeface="+mn-ea"/>
              </a:rPr>
              <a:t> 异构网络互连</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6449017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931190" y="1922828"/>
            <a:ext cx="10002190"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二、异构网络互连的基本策略：</a:t>
            </a:r>
            <a:r>
              <a:rPr lang="zh-CN" altLang="en-US" sz="2400" dirty="0">
                <a:solidFill>
                  <a:schemeClr val="bg1">
                    <a:lumMod val="85000"/>
                  </a:schemeClr>
                </a:solidFill>
                <a:latin typeface="微软雅黑" panose="020B0503020204020204" charset="-122"/>
                <a:ea typeface="微软雅黑" panose="020B0503020204020204" charset="-122"/>
              </a:rPr>
              <a:t>协议转换和</a:t>
            </a:r>
            <a:r>
              <a:rPr lang="zh-CN" altLang="en-US" sz="2400" dirty="0">
                <a:solidFill>
                  <a:srgbClr val="FF0000"/>
                </a:solidFill>
                <a:latin typeface="微软雅黑" panose="020B0503020204020204" charset="-122"/>
                <a:ea typeface="微软雅黑" panose="020B0503020204020204" charset="-122"/>
              </a:rPr>
              <a:t>构建虚拟互联网络</a:t>
            </a:r>
            <a:r>
              <a:rPr lang="zh-CN" altLang="en-US" sz="2400" dirty="0">
                <a:latin typeface="微软雅黑" panose="020B0503020204020204" charset="-122"/>
                <a:ea typeface="微软雅黑" panose="020B0503020204020204" charset="-122"/>
              </a:rPr>
              <a:t>。</a:t>
            </a:r>
          </a:p>
          <a:p>
            <a:pPr>
              <a:lnSpc>
                <a:spcPct val="150000"/>
              </a:lnSpc>
            </a:pPr>
            <a:endParaRPr lang="zh-CN" altLang="en-US" sz="2400" dirty="0">
              <a:latin typeface="微软雅黑" panose="020B0503020204020204" charset="-122"/>
              <a:ea typeface="微软雅黑" panose="020B0503020204020204" charset="-122"/>
            </a:endParaRPr>
          </a:p>
          <a:p>
            <a:pPr>
              <a:lnSpc>
                <a:spcPct val="150000"/>
              </a:lnSpc>
            </a:pPr>
            <a:r>
              <a:rPr lang="zh-CN" altLang="en-US" sz="2400" dirty="0">
                <a:solidFill>
                  <a:srgbClr val="FF0000"/>
                </a:solidFill>
                <a:latin typeface="微软雅黑" panose="020B0503020204020204" charset="-122"/>
                <a:ea typeface="微软雅黑" panose="020B0503020204020204" charset="-122"/>
              </a:rPr>
              <a:t>构建虚拟互联网络</a:t>
            </a:r>
            <a:r>
              <a:rPr lang="zh-CN" altLang="en-US" sz="2400" dirty="0">
                <a:latin typeface="微软雅黑" panose="020B0503020204020204" charset="-122"/>
                <a:ea typeface="微软雅黑" panose="020B0503020204020204" charset="-122"/>
              </a:rPr>
              <a:t>：在异构网络基础上构建一个同构的虚拟互联网络。</a:t>
            </a:r>
          </a:p>
        </p:txBody>
      </p:sp>
      <p:grpSp>
        <p:nvGrpSpPr>
          <p:cNvPr id="10"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1" name="文本框 2"/>
          <p:cNvSpPr txBox="1"/>
          <p:nvPr>
            <p:custDataLst>
              <p:tags r:id="rId1"/>
            </p:custDataLst>
          </p:nvPr>
        </p:nvSpPr>
        <p:spPr>
          <a:xfrm>
            <a:off x="300466" y="384569"/>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4.3.1</a:t>
            </a:r>
            <a:r>
              <a:rPr lang="zh-CN" altLang="en-US" sz="2400" b="0" dirty="0">
                <a:solidFill>
                  <a:schemeClr val="tx1"/>
                </a:solidFill>
                <a:latin typeface="Microsoft YaHei" charset="-122"/>
                <a:ea typeface="Microsoft YaHei" charset="-122"/>
                <a:cs typeface="Microsoft YaHei" charset="-122"/>
                <a:sym typeface="+mn-ea"/>
              </a:rPr>
              <a:t> 异构网络互连</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5144685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250773" y="2505519"/>
            <a:ext cx="2674620" cy="1134413"/>
          </a:xfrm>
          <a:prstGeom prst="rect">
            <a:avLst/>
          </a:prstGeom>
          <a:noFill/>
        </p:spPr>
        <p:txBody>
          <a:bodyPr wrap="square" rtlCol="0">
            <a:spAutoFit/>
          </a:bodyPr>
          <a:lstStyle/>
          <a:p>
            <a:pPr>
              <a:lnSpc>
                <a:spcPct val="150000"/>
              </a:lnSpc>
            </a:pPr>
            <a:r>
              <a:rPr lang="zh-CN" altLang="en-US" sz="2400" dirty="0"/>
              <a:t>网络互连与网络互连设备</a:t>
            </a:r>
          </a:p>
        </p:txBody>
      </p:sp>
      <p:sp>
        <p:nvSpPr>
          <p:cNvPr id="6" name="文本框 5"/>
          <p:cNvSpPr txBox="1"/>
          <p:nvPr/>
        </p:nvSpPr>
        <p:spPr>
          <a:xfrm>
            <a:off x="2925393" y="1028961"/>
            <a:ext cx="3524885" cy="3970318"/>
          </a:xfrm>
          <a:prstGeom prst="rect">
            <a:avLst/>
          </a:prstGeom>
          <a:noFill/>
        </p:spPr>
        <p:txBody>
          <a:bodyPr wrap="square" rtlCol="0">
            <a:spAutoFit/>
          </a:bodyPr>
          <a:lstStyle/>
          <a:p>
            <a:pPr>
              <a:lnSpc>
                <a:spcPct val="150000"/>
              </a:lnSpc>
            </a:pPr>
            <a:r>
              <a:rPr lang="zh-CN" altLang="en-US" sz="2400" dirty="0"/>
              <a:t>异构网络互连</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路由器</a:t>
            </a:r>
          </a:p>
        </p:txBody>
      </p:sp>
      <p:sp>
        <p:nvSpPr>
          <p:cNvPr id="9" name="左大括号 8"/>
          <p:cNvSpPr/>
          <p:nvPr/>
        </p:nvSpPr>
        <p:spPr>
          <a:xfrm>
            <a:off x="2640913" y="1206593"/>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92436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5" name="TextBox 4"/>
          <p:cNvSpPr txBox="1"/>
          <p:nvPr/>
        </p:nvSpPr>
        <p:spPr>
          <a:xfrm>
            <a:off x="769498" y="2168747"/>
            <a:ext cx="11073767" cy="1135054"/>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charset="-122"/>
                <a:ea typeface="微软雅黑" panose="020B0503020204020204" charset="-122"/>
              </a:rPr>
              <a:t>路由器：最典型的网络层设备。</a:t>
            </a:r>
            <a:r>
              <a:rPr lang="zh-CN" altLang="en-US" sz="2400" dirty="0">
                <a:latin typeface="微软雅黑" panose="020B0503020204020204" charset="-122"/>
                <a:ea typeface="微软雅黑" panose="020B0503020204020204" charset="-122"/>
              </a:rPr>
              <a:t>具有多个输入端口和多个输出端口的</a:t>
            </a:r>
            <a:r>
              <a:rPr lang="zh-CN" altLang="en-US" sz="2400" dirty="0">
                <a:solidFill>
                  <a:srgbClr val="FF0000"/>
                </a:solidFill>
                <a:latin typeface="微软雅黑" panose="020B0503020204020204" charset="-122"/>
                <a:ea typeface="微软雅黑" panose="020B0503020204020204" charset="-122"/>
              </a:rPr>
              <a:t>专用计算机</a:t>
            </a:r>
            <a:r>
              <a:rPr lang="zh-CN" altLang="en-US" sz="2400" dirty="0">
                <a:latin typeface="微软雅黑" panose="020B0503020204020204" charset="-122"/>
                <a:ea typeface="微软雅黑" panose="020B0503020204020204" charset="-122"/>
              </a:rPr>
              <a:t>，主要任务就是获取与维护路由信息以及转发分组。</a:t>
            </a:r>
          </a:p>
        </p:txBody>
      </p:sp>
      <p:grpSp>
        <p:nvGrpSpPr>
          <p:cNvPr id="10" name="Group 1_1_1"/>
          <p:cNvGrpSpPr/>
          <p:nvPr/>
        </p:nvGrpSpPr>
        <p:grpSpPr>
          <a:xfrm>
            <a:off x="7258066" y="281374"/>
            <a:ext cx="4674856" cy="1247734"/>
            <a:chOff x="6815144" y="475457"/>
            <a:chExt cx="4674856" cy="1247734"/>
          </a:xfrm>
        </p:grpSpPr>
        <p:sp>
          <p:nvSpPr>
            <p:cNvPr id="11" name="左大括号 10"/>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3" name="矩形 12"/>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4" name="矩形 13"/>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pic>
        <p:nvPicPr>
          <p:cNvPr id="6" name="图片 5" descr="iconfont-zhutizuizhong-"/>
          <p:cNvPicPr>
            <a:picLocks noChangeAspect="1"/>
          </p:cNvPicPr>
          <p:nvPr/>
        </p:nvPicPr>
        <p:blipFill>
          <a:blip r:embed="rId3"/>
          <a:stretch>
            <a:fillRect/>
          </a:stretch>
        </p:blipFill>
        <p:spPr>
          <a:xfrm>
            <a:off x="4718685" y="4091305"/>
            <a:ext cx="2539365" cy="2539365"/>
          </a:xfrm>
          <a:prstGeom prst="rect">
            <a:avLst/>
          </a:prstGeom>
        </p:spPr>
      </p:pic>
    </p:spTree>
    <p:extLst>
      <p:ext uri="{BB962C8B-B14F-4D97-AF65-F5344CB8AC3E}">
        <p14:creationId xmlns:p14="http://schemas.microsoft.com/office/powerpoint/2010/main" val="1414686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859155" y="2138045"/>
            <a:ext cx="10815320" cy="64516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路由器从功能体系结构角度：输入端口、交换结构、输出端口、路由处理器。</a:t>
            </a:r>
          </a:p>
        </p:txBody>
      </p:sp>
      <p:grpSp>
        <p:nvGrpSpPr>
          <p:cNvPr id="10" name="Group 1_1_1"/>
          <p:cNvGrpSpPr/>
          <p:nvPr/>
        </p:nvGrpSpPr>
        <p:grpSpPr>
          <a:xfrm>
            <a:off x="7258066" y="281374"/>
            <a:ext cx="4674856" cy="1247734"/>
            <a:chOff x="6815144" y="475457"/>
            <a:chExt cx="4674856" cy="1247734"/>
          </a:xfrm>
        </p:grpSpPr>
        <p:sp>
          <p:nvSpPr>
            <p:cNvPr id="11" name="左大括号 10"/>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3" name="矩形 12"/>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4" name="矩形 13"/>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pic>
        <p:nvPicPr>
          <p:cNvPr id="6" name="图片 5" descr="iconfont-zhutizuizhong-"/>
          <p:cNvPicPr>
            <a:picLocks noChangeAspect="1"/>
          </p:cNvPicPr>
          <p:nvPr/>
        </p:nvPicPr>
        <p:blipFill>
          <a:blip r:embed="rId3"/>
          <a:stretch>
            <a:fillRect/>
          </a:stretch>
        </p:blipFill>
        <p:spPr>
          <a:xfrm>
            <a:off x="4718685" y="4091305"/>
            <a:ext cx="2539365" cy="2539365"/>
          </a:xfrm>
          <a:prstGeom prst="rect">
            <a:avLst/>
          </a:prstGeom>
        </p:spPr>
      </p:pic>
      <p:sp>
        <p:nvSpPr>
          <p:cNvPr id="15"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8399780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911860" y="1874520"/>
            <a:ext cx="10768330" cy="119888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输入端口：</a:t>
            </a:r>
            <a:r>
              <a:rPr lang="zh-CN" altLang="en-US" sz="2400" dirty="0">
                <a:solidFill>
                  <a:srgbClr val="FF0000"/>
                </a:solidFill>
                <a:latin typeface="微软雅黑" panose="020B0503020204020204" charset="-122"/>
                <a:ea typeface="微软雅黑" panose="020B0503020204020204" charset="-122"/>
              </a:rPr>
              <a:t>查找</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转发</a:t>
            </a:r>
            <a:r>
              <a:rPr lang="zh-CN" altLang="en-US" sz="2400" dirty="0">
                <a:latin typeface="微软雅黑" panose="020B0503020204020204" charset="-122"/>
                <a:ea typeface="微软雅黑" panose="020B0503020204020204" charset="-122"/>
              </a:rPr>
              <a:t>，到达分组 </a:t>
            </a:r>
            <a:r>
              <a:rPr lang="zh-CN" altLang="en-US" sz="2400" dirty="0">
                <a:solidFill>
                  <a:srgbClr val="FF0000"/>
                </a:solidFill>
                <a:latin typeface="微软雅黑" panose="020B0503020204020204" charset="-122"/>
                <a:ea typeface="微软雅黑" panose="020B0503020204020204" charset="-122"/>
              </a:rPr>
              <a:t>缓存排队</a:t>
            </a:r>
            <a:r>
              <a:rPr lang="zh-CN" altLang="en-US" sz="2400" dirty="0">
                <a:latin typeface="微软雅黑" panose="020B0503020204020204" charset="-122"/>
                <a:ea typeface="微软雅黑" panose="020B0503020204020204" charset="-122"/>
              </a:rPr>
              <a:t>功能。</a:t>
            </a:r>
          </a:p>
          <a:p>
            <a:pPr>
              <a:lnSpc>
                <a:spcPct val="150000"/>
              </a:lnSpc>
            </a:pPr>
            <a:endParaRPr lang="zh-CN" altLang="en-US" sz="2400" dirty="0">
              <a:latin typeface="微软雅黑" panose="020B0503020204020204" charset="-122"/>
              <a:ea typeface="微软雅黑" panose="020B0503020204020204" charset="-122"/>
            </a:endParaRPr>
          </a:p>
        </p:txBody>
      </p:sp>
      <p:grpSp>
        <p:nvGrpSpPr>
          <p:cNvPr id="15" name="Group 1_1_1_1"/>
          <p:cNvGrpSpPr/>
          <p:nvPr/>
        </p:nvGrpSpPr>
        <p:grpSpPr>
          <a:xfrm>
            <a:off x="7258066" y="281374"/>
            <a:ext cx="4674856" cy="1247734"/>
            <a:chOff x="6815144" y="475457"/>
            <a:chExt cx="4674856" cy="1247734"/>
          </a:xfrm>
        </p:grpSpPr>
        <p:sp>
          <p:nvSpPr>
            <p:cNvPr id="16" name="左大括号 15"/>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8" name="矩形 17"/>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9" name="矩形 18"/>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7" name="矩形 6"/>
          <p:cNvSpPr/>
          <p:nvPr/>
        </p:nvSpPr>
        <p:spPr>
          <a:xfrm>
            <a:off x="9721215" y="3648710"/>
            <a:ext cx="925195" cy="16694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交换结构</a:t>
            </a:r>
          </a:p>
        </p:txBody>
      </p:sp>
      <p:sp>
        <p:nvSpPr>
          <p:cNvPr id="8" name="矩形 7"/>
          <p:cNvSpPr/>
          <p:nvPr/>
        </p:nvSpPr>
        <p:spPr>
          <a:xfrm>
            <a:off x="1663700" y="3917950"/>
            <a:ext cx="2298065" cy="11303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线路端接</a:t>
            </a:r>
          </a:p>
        </p:txBody>
      </p:sp>
      <p:sp>
        <p:nvSpPr>
          <p:cNvPr id="9" name="矩形 8"/>
          <p:cNvSpPr/>
          <p:nvPr/>
        </p:nvSpPr>
        <p:spPr>
          <a:xfrm>
            <a:off x="4622165" y="3917950"/>
            <a:ext cx="2298065" cy="11303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数据链路处理</a:t>
            </a:r>
          </a:p>
          <a:p>
            <a:pPr algn="ctr"/>
            <a:r>
              <a:rPr lang="zh-CN" altLang="en-US" sz="2000" dirty="0">
                <a:solidFill>
                  <a:schemeClr val="tx1"/>
                </a:solidFill>
              </a:rPr>
              <a:t>（协议、封装）</a:t>
            </a:r>
          </a:p>
        </p:txBody>
      </p:sp>
      <p:sp>
        <p:nvSpPr>
          <p:cNvPr id="10" name="矩形 9"/>
          <p:cNvSpPr/>
          <p:nvPr/>
        </p:nvSpPr>
        <p:spPr>
          <a:xfrm>
            <a:off x="7496810" y="3917950"/>
            <a:ext cx="1647825" cy="11303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查找、转发、排队</a:t>
            </a:r>
          </a:p>
        </p:txBody>
      </p:sp>
      <p:cxnSp>
        <p:nvCxnSpPr>
          <p:cNvPr id="13" name="直接箭头连接符 12"/>
          <p:cNvCxnSpPr>
            <a:endCxn id="9" idx="1"/>
          </p:cNvCxnSpPr>
          <p:nvPr/>
        </p:nvCxnSpPr>
        <p:spPr>
          <a:xfrm>
            <a:off x="3947160" y="4483100"/>
            <a:ext cx="6604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0" idx="1"/>
          </p:cNvCxnSpPr>
          <p:nvPr/>
        </p:nvCxnSpPr>
        <p:spPr>
          <a:xfrm>
            <a:off x="6905625" y="4483100"/>
            <a:ext cx="57658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9144635" y="4483100"/>
            <a:ext cx="57658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17"/>
          <p:cNvSpPr txBox="1"/>
          <p:nvPr/>
        </p:nvSpPr>
        <p:spPr>
          <a:xfrm>
            <a:off x="3744595" y="5469255"/>
            <a:ext cx="4703445" cy="565785"/>
          </a:xfrm>
          <a:prstGeom prst="rect">
            <a:avLst/>
          </a:prstGeom>
          <a:noFill/>
        </p:spPr>
        <p:txBody>
          <a:bodyPr wrap="square" rtlCol="0">
            <a:spAutoFit/>
          </a:bodyPr>
          <a:lstStyle/>
          <a:p>
            <a:pPr>
              <a:lnSpc>
                <a:spcPts val="3700"/>
              </a:lnSpc>
            </a:pPr>
            <a:r>
              <a:rPr lang="zh-CN" altLang="en-US" sz="2400" dirty="0">
                <a:latin typeface="宋体" panose="02010600030101010101" pitchFamily="2" charset="-122"/>
              </a:rPr>
              <a:t>输入端口接收与处理数据</a:t>
            </a:r>
            <a:endParaRPr lang="en-US" altLang="zh-CN" sz="2400" dirty="0">
              <a:latin typeface="宋体" panose="02010600030101010101" pitchFamily="2" charset="-122"/>
            </a:endParaRPr>
          </a:p>
        </p:txBody>
      </p:sp>
      <p:sp>
        <p:nvSpPr>
          <p:cNvPr id="22"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7467208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821970" y="2005378"/>
            <a:ext cx="10002190" cy="2861310"/>
          </a:xfrm>
          <a:prstGeom prst="rect">
            <a:avLst/>
          </a:prstGeom>
          <a:noFill/>
        </p:spPr>
        <p:txBody>
          <a:bodyPr wrap="square" rtlCol="0">
            <a:spAutoFit/>
          </a:bodyPr>
          <a:lstStyle/>
          <a:p>
            <a:pPr fontAlgn="auto">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交换结构：</a:t>
            </a:r>
            <a:r>
              <a:rPr lang="zh-CN" altLang="en-US" sz="2400" dirty="0">
                <a:latin typeface="微软雅黑" panose="020B0503020204020204" charset="-122"/>
                <a:ea typeface="微软雅黑" panose="020B0503020204020204" charset="-122"/>
                <a:sym typeface="+mn-ea"/>
              </a:rPr>
              <a:t>完成具体的转发工作，</a:t>
            </a:r>
            <a:r>
              <a:rPr lang="zh-CN" altLang="en-US" sz="2400" dirty="0">
                <a:latin typeface="微软雅黑" panose="020B0503020204020204" charset="-122"/>
                <a:ea typeface="微软雅黑" panose="020B0503020204020204" charset="-122"/>
                <a:cs typeface="微软雅黑" panose="020B0503020204020204" charset="-122"/>
              </a:rPr>
              <a:t>将输入端口的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数据报交换到指定的输出端口。</a:t>
            </a:r>
          </a:p>
          <a:p>
            <a:pPr fontAlgn="auto">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主要包括：基于内存交换</a:t>
            </a:r>
          </a:p>
          <a:p>
            <a:pPr fontAlgn="auto">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基于总线交换</a:t>
            </a:r>
          </a:p>
          <a:p>
            <a:pPr fontAlgn="auto">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基于网络交换</a:t>
            </a:r>
          </a:p>
        </p:txBody>
      </p:sp>
      <p:grpSp>
        <p:nvGrpSpPr>
          <p:cNvPr id="11"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0"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2200888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835940" y="2005378"/>
            <a:ext cx="10002190" cy="565785"/>
          </a:xfrm>
          <a:prstGeom prst="rect">
            <a:avLst/>
          </a:prstGeom>
          <a:noFill/>
        </p:spPr>
        <p:txBody>
          <a:bodyPr wrap="square" rtlCol="0">
            <a:spAutoFit/>
          </a:bodyPr>
          <a:lstStyle/>
          <a:p>
            <a:pPr>
              <a:lnSpc>
                <a:spcPts val="3700"/>
              </a:lnSpc>
            </a:pPr>
            <a:r>
              <a:rPr lang="zh-CN" altLang="en-US" sz="2400" dirty="0">
                <a:latin typeface="微软雅黑" panose="020B0503020204020204" charset="-122"/>
                <a:ea typeface="微软雅黑" panose="020B0503020204020204" charset="-122"/>
              </a:rPr>
              <a:t>基于内存的交换：</a:t>
            </a:r>
          </a:p>
        </p:txBody>
      </p:sp>
      <p:grpSp>
        <p:nvGrpSpPr>
          <p:cNvPr id="11"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pic>
        <p:nvPicPr>
          <p:cNvPr id="2" name="图片 1"/>
          <p:cNvPicPr>
            <a:picLocks noChangeAspect="1"/>
          </p:cNvPicPr>
          <p:nvPr/>
        </p:nvPicPr>
        <p:blipFill>
          <a:blip r:embed="rId4"/>
          <a:stretch>
            <a:fillRect/>
          </a:stretch>
        </p:blipFill>
        <p:spPr>
          <a:xfrm>
            <a:off x="2806700" y="2732405"/>
            <a:ext cx="6579235" cy="2540000"/>
          </a:xfrm>
          <a:prstGeom prst="rect">
            <a:avLst/>
          </a:prstGeom>
        </p:spPr>
      </p:pic>
      <p:pic>
        <p:nvPicPr>
          <p:cNvPr id="6" name="图片 5"/>
          <p:cNvPicPr>
            <a:picLocks noChangeAspect="1"/>
          </p:cNvPicPr>
          <p:nvPr/>
        </p:nvPicPr>
        <p:blipFill>
          <a:blip r:embed="rId5"/>
          <a:stretch>
            <a:fillRect/>
          </a:stretch>
        </p:blipFill>
        <p:spPr>
          <a:xfrm>
            <a:off x="9646920" y="2005330"/>
            <a:ext cx="2209800" cy="876300"/>
          </a:xfrm>
          <a:prstGeom prst="rect">
            <a:avLst/>
          </a:prstGeom>
        </p:spPr>
      </p:pic>
      <p:sp>
        <p:nvSpPr>
          <p:cNvPr id="8" name="文本框 7"/>
          <p:cNvSpPr txBox="1"/>
          <p:nvPr/>
        </p:nvSpPr>
        <p:spPr>
          <a:xfrm>
            <a:off x="2637790" y="5567045"/>
            <a:ext cx="7106285" cy="499111"/>
          </a:xfrm>
          <a:prstGeom prst="rect">
            <a:avLst/>
          </a:prstGeom>
          <a:noFill/>
        </p:spPr>
        <p:txBody>
          <a:bodyPr wrap="square" rtlCol="0" anchor="t">
            <a:spAutoFit/>
          </a:bodyPr>
          <a:lstStyle/>
          <a:p>
            <a:pPr fontAlgn="auto">
              <a:lnSpc>
                <a:spcPct val="150000"/>
              </a:lnSpc>
            </a:pPr>
            <a:r>
              <a:rPr lang="zh-CN" altLang="en-US" sz="2000" dirty="0"/>
              <a:t>基于内存交换：输入端口——内存、路由处理器——输出端口</a:t>
            </a:r>
          </a:p>
        </p:txBody>
      </p:sp>
      <p:sp>
        <p:nvSpPr>
          <p:cNvPr id="16"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842748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835940" y="2005378"/>
            <a:ext cx="10002190" cy="565785"/>
          </a:xfrm>
          <a:prstGeom prst="rect">
            <a:avLst/>
          </a:prstGeom>
          <a:noFill/>
        </p:spPr>
        <p:txBody>
          <a:bodyPr wrap="square" rtlCol="0">
            <a:spAutoFit/>
          </a:bodyPr>
          <a:lstStyle/>
          <a:p>
            <a:pPr>
              <a:lnSpc>
                <a:spcPts val="3700"/>
              </a:lnSpc>
            </a:pPr>
            <a:r>
              <a:rPr lang="zh-CN" altLang="en-US" sz="2400" dirty="0">
                <a:latin typeface="微软雅黑" panose="020B0503020204020204" charset="-122"/>
                <a:ea typeface="微软雅黑" panose="020B0503020204020204" charset="-122"/>
              </a:rPr>
              <a:t>基于总线的交换：</a:t>
            </a:r>
          </a:p>
        </p:txBody>
      </p:sp>
      <p:grpSp>
        <p:nvGrpSpPr>
          <p:cNvPr id="11"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pic>
        <p:nvPicPr>
          <p:cNvPr id="6" name="图片 5"/>
          <p:cNvPicPr>
            <a:picLocks noChangeAspect="1"/>
          </p:cNvPicPr>
          <p:nvPr/>
        </p:nvPicPr>
        <p:blipFill>
          <a:blip r:embed="rId4"/>
          <a:stretch>
            <a:fillRect/>
          </a:stretch>
        </p:blipFill>
        <p:spPr>
          <a:xfrm>
            <a:off x="9646920" y="2005330"/>
            <a:ext cx="2209800" cy="876300"/>
          </a:xfrm>
          <a:prstGeom prst="rect">
            <a:avLst/>
          </a:prstGeom>
        </p:spPr>
      </p:pic>
      <p:pic>
        <p:nvPicPr>
          <p:cNvPr id="7" name="图片 6"/>
          <p:cNvPicPr>
            <a:picLocks noChangeAspect="1"/>
          </p:cNvPicPr>
          <p:nvPr/>
        </p:nvPicPr>
        <p:blipFill>
          <a:blip r:embed="rId5"/>
          <a:stretch>
            <a:fillRect/>
          </a:stretch>
        </p:blipFill>
        <p:spPr>
          <a:xfrm>
            <a:off x="2971800" y="2571115"/>
            <a:ext cx="6249035" cy="2578100"/>
          </a:xfrm>
          <a:prstGeom prst="rect">
            <a:avLst/>
          </a:prstGeom>
        </p:spPr>
      </p:pic>
      <p:sp>
        <p:nvSpPr>
          <p:cNvPr id="8" name="文本框 7"/>
          <p:cNvSpPr txBox="1"/>
          <p:nvPr/>
        </p:nvSpPr>
        <p:spPr>
          <a:xfrm>
            <a:off x="2129155" y="5149215"/>
            <a:ext cx="7414895" cy="1337945"/>
          </a:xfrm>
          <a:prstGeom prst="rect">
            <a:avLst/>
          </a:prstGeom>
          <a:noFill/>
        </p:spPr>
        <p:txBody>
          <a:bodyPr wrap="square" rtlCol="0" anchor="t">
            <a:spAutoFit/>
          </a:bodyPr>
          <a:lstStyle/>
          <a:p>
            <a:pPr fontAlgn="auto">
              <a:lnSpc>
                <a:spcPct val="150000"/>
              </a:lnSpc>
            </a:pPr>
            <a:r>
              <a:rPr lang="zh-CN" altLang="en-US"/>
              <a:t>基于总线交换：输入端口和输出端口连接在一条数据总线上。</a:t>
            </a:r>
          </a:p>
          <a:p>
            <a:pPr fontAlgn="auto">
              <a:lnSpc>
                <a:spcPct val="150000"/>
              </a:lnSpc>
            </a:pPr>
            <a:r>
              <a:rPr lang="zh-CN" altLang="en-US"/>
              <a:t>                         无须路由处理器介入即可实现交换功能。</a:t>
            </a:r>
          </a:p>
          <a:p>
            <a:pPr fontAlgn="auto">
              <a:lnSpc>
                <a:spcPct val="150000"/>
              </a:lnSpc>
            </a:pPr>
            <a:r>
              <a:rPr lang="zh-CN" altLang="en-US"/>
              <a:t>                         总线是独占式。</a:t>
            </a:r>
          </a:p>
        </p:txBody>
      </p:sp>
      <p:sp>
        <p:nvSpPr>
          <p:cNvPr id="16"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3501876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835940" y="2005378"/>
            <a:ext cx="10002190" cy="565785"/>
          </a:xfrm>
          <a:prstGeom prst="rect">
            <a:avLst/>
          </a:prstGeom>
          <a:noFill/>
        </p:spPr>
        <p:txBody>
          <a:bodyPr wrap="square" rtlCol="0">
            <a:spAutoFit/>
          </a:bodyPr>
          <a:lstStyle/>
          <a:p>
            <a:pPr>
              <a:lnSpc>
                <a:spcPts val="3700"/>
              </a:lnSpc>
            </a:pPr>
            <a:r>
              <a:rPr lang="zh-CN" altLang="en-US" sz="2400" dirty="0">
                <a:latin typeface="微软雅黑" panose="020B0503020204020204" charset="-122"/>
                <a:ea typeface="微软雅黑" panose="020B0503020204020204" charset="-122"/>
              </a:rPr>
              <a:t>基于网络的交换：</a:t>
            </a:r>
          </a:p>
        </p:txBody>
      </p:sp>
      <p:grpSp>
        <p:nvGrpSpPr>
          <p:cNvPr id="11"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pic>
        <p:nvPicPr>
          <p:cNvPr id="7" name="图片 6"/>
          <p:cNvPicPr>
            <a:picLocks noChangeAspect="1"/>
          </p:cNvPicPr>
          <p:nvPr/>
        </p:nvPicPr>
        <p:blipFill>
          <a:blip r:embed="rId4"/>
          <a:stretch>
            <a:fillRect/>
          </a:stretch>
        </p:blipFill>
        <p:spPr>
          <a:xfrm>
            <a:off x="3388360" y="2005330"/>
            <a:ext cx="4522470" cy="4479925"/>
          </a:xfrm>
          <a:prstGeom prst="rect">
            <a:avLst/>
          </a:prstGeom>
        </p:spPr>
      </p:pic>
      <p:sp>
        <p:nvSpPr>
          <p:cNvPr id="8" name="文本框 7"/>
          <p:cNvSpPr txBox="1"/>
          <p:nvPr/>
        </p:nvSpPr>
        <p:spPr>
          <a:xfrm>
            <a:off x="8121650" y="3028315"/>
            <a:ext cx="3735070" cy="2399665"/>
          </a:xfrm>
          <a:prstGeom prst="rect">
            <a:avLst/>
          </a:prstGeom>
          <a:noFill/>
        </p:spPr>
        <p:txBody>
          <a:bodyPr wrap="square" rtlCol="0" anchor="t">
            <a:spAutoFit/>
          </a:bodyPr>
          <a:lstStyle/>
          <a:p>
            <a:pPr fontAlgn="auto">
              <a:lnSpc>
                <a:spcPct val="150000"/>
              </a:lnSpc>
            </a:pPr>
            <a:r>
              <a:rPr lang="zh-CN" altLang="en-US" sz="2000"/>
              <a:t>基于网络交换:</a:t>
            </a:r>
          </a:p>
          <a:p>
            <a:pPr fontAlgn="auto">
              <a:lnSpc>
                <a:spcPct val="150000"/>
              </a:lnSpc>
            </a:pPr>
            <a:r>
              <a:rPr lang="zh-CN" altLang="en-US" sz="2000"/>
              <a:t>使用一个复杂的互联网络来实现交换结构。</a:t>
            </a:r>
          </a:p>
          <a:p>
            <a:pPr fontAlgn="auto">
              <a:lnSpc>
                <a:spcPct val="150000"/>
              </a:lnSpc>
            </a:pPr>
            <a:r>
              <a:rPr lang="zh-CN" altLang="en-US" sz="2000"/>
              <a:t>克服单一、独占所带来的限制。</a:t>
            </a:r>
          </a:p>
          <a:p>
            <a:pPr fontAlgn="auto">
              <a:lnSpc>
                <a:spcPct val="150000"/>
              </a:lnSpc>
            </a:pPr>
            <a:r>
              <a:rPr lang="zh-CN" altLang="en-US" sz="2000"/>
              <a:t>并行交换传输。</a:t>
            </a:r>
          </a:p>
        </p:txBody>
      </p:sp>
      <p:sp>
        <p:nvSpPr>
          <p:cNvPr id="16"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63764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73797" y="2363212"/>
            <a:ext cx="10563698" cy="1754326"/>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一、</a:t>
            </a:r>
            <a:r>
              <a:rPr lang="zh-CN" altLang="en-US" sz="2400" b="1" dirty="0">
                <a:latin typeface="Microsoft YaHei" charset="-122"/>
                <a:ea typeface="Microsoft YaHei" charset="-122"/>
                <a:cs typeface="Microsoft YaHei" charset="-122"/>
                <a:sym typeface="+mn-ea"/>
              </a:rPr>
              <a:t>网络拥塞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的主机以</a:t>
            </a:r>
            <a:r>
              <a:rPr lang="zh-CN" altLang="en-US" sz="2400" b="1" dirty="0">
                <a:latin typeface="Microsoft YaHei" charset="-122"/>
                <a:ea typeface="Microsoft YaHei" charset="-122"/>
                <a:cs typeface="Microsoft YaHei" charset="-122"/>
                <a:sym typeface="+mn-ea"/>
              </a:rPr>
              <a:t>太快</a:t>
            </a:r>
            <a:r>
              <a:rPr lang="zh-CN" altLang="en-US" sz="2400" dirty="0">
                <a:latin typeface="Microsoft YaHei" charset="-122"/>
                <a:ea typeface="Microsoft YaHei" charset="-122"/>
                <a:cs typeface="Microsoft YaHei" charset="-122"/>
                <a:sym typeface="+mn-ea"/>
              </a:rPr>
              <a:t>的速度向网络中发送</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的数据，超出了网络处理能力，导致大量数据分组拥挤在中间设备队列中等待转发</a:t>
            </a:r>
            <a:r>
              <a:rPr lang="zh-CN" altLang="en-US" sz="2400" dirty="0">
                <a:solidFill>
                  <a:schemeClr val="bg1"/>
                </a:solidFill>
                <a:latin typeface="Microsoft YaHei" charset="-122"/>
                <a:ea typeface="Microsoft YaHei" charset="-122"/>
                <a:cs typeface="Microsoft YaHei" charset="-122"/>
                <a:sym typeface="+mn-ea"/>
              </a:rPr>
              <a:t>，</a:t>
            </a:r>
            <a:r>
              <a:rPr lang="zh-CN" altLang="en-US" sz="2400" b="1" dirty="0">
                <a:solidFill>
                  <a:schemeClr val="bg1"/>
                </a:solidFill>
                <a:latin typeface="Microsoft YaHei" charset="-122"/>
                <a:ea typeface="Microsoft YaHei" charset="-122"/>
                <a:cs typeface="Microsoft YaHei" charset="-122"/>
                <a:sym typeface="+mn-ea"/>
              </a:rPr>
              <a:t>网络性能</a:t>
            </a:r>
            <a:r>
              <a:rPr lang="zh-CN" altLang="en-US" sz="2400" dirty="0">
                <a:solidFill>
                  <a:schemeClr val="bg1"/>
                </a:solidFill>
                <a:latin typeface="Microsoft YaHei" charset="-122"/>
                <a:ea typeface="Microsoft YaHei" charset="-122"/>
                <a:cs typeface="Microsoft YaHei" charset="-122"/>
                <a:sym typeface="+mn-ea"/>
              </a:rPr>
              <a:t>显著下降的现象。</a:t>
            </a:r>
            <a:endParaRPr lang="zh-CN" altLang="en-US" sz="2400" dirty="0">
              <a:solidFill>
                <a:schemeClr val="bg1"/>
              </a:solidFill>
              <a:latin typeface="Microsoft YaHei" charset="-122"/>
              <a:ea typeface="Microsoft YaHei" charset="-122"/>
              <a:cs typeface="Microsoft YaHei" charset="-122"/>
            </a:endParaRPr>
          </a:p>
        </p:txBody>
      </p:sp>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21912845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821970" y="2005378"/>
            <a:ext cx="10002190" cy="341503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交换结构：将输入端口的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数据报交换到指定的输出端口。主要包括</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基于内存交换</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基于总线交换</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基于网络交换</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种交换结构。</a:t>
            </a:r>
          </a:p>
          <a:p>
            <a:pPr>
              <a:lnSpc>
                <a:spcPct val="15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基于内存交换：性能最低，路由器价格最便宜</a:t>
            </a:r>
          </a:p>
          <a:p>
            <a:pPr>
              <a:lnSpc>
                <a:spcPct val="150000"/>
              </a:lnSpc>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基于</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网络</a:t>
            </a:r>
            <a:r>
              <a:rPr lang="zh-CN" altLang="en-US" sz="2400" dirty="0">
                <a:latin typeface="微软雅黑" panose="020B0503020204020204" charset="-122"/>
                <a:ea typeface="微软雅黑" panose="020B0503020204020204" charset="-122"/>
                <a:cs typeface="微软雅黑" panose="020B0503020204020204" charset="-122"/>
              </a:rPr>
              <a:t>交换：性能</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最高</a:t>
            </a:r>
            <a:r>
              <a:rPr lang="zh-CN" altLang="en-US" sz="2400" dirty="0">
                <a:latin typeface="微软雅黑" panose="020B0503020204020204" charset="-122"/>
                <a:ea typeface="微软雅黑" panose="020B0503020204020204" charset="-122"/>
                <a:cs typeface="微软雅黑" panose="020B0503020204020204" charset="-122"/>
              </a:rPr>
              <a:t>，路由器价格</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昂贵</a:t>
            </a:r>
          </a:p>
        </p:txBody>
      </p:sp>
      <p:grpSp>
        <p:nvGrpSpPr>
          <p:cNvPr id="11" name="Group 1_1_1_1"/>
          <p:cNvGrpSpPr/>
          <p:nvPr/>
        </p:nvGrpSpPr>
        <p:grpSpPr>
          <a:xfrm>
            <a:off x="7258066" y="281374"/>
            <a:ext cx="4674856" cy="1247734"/>
            <a:chOff x="6815144" y="475457"/>
            <a:chExt cx="4674856" cy="1247734"/>
          </a:xfrm>
        </p:grpSpPr>
        <p:sp>
          <p:nvSpPr>
            <p:cNvPr id="12" name="左大括号 11"/>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4" name="矩形 13"/>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5" name="矩形 14"/>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0"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3484489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734695" y="2138045"/>
            <a:ext cx="10901045" cy="1198880"/>
          </a:xfrm>
          <a:prstGeom prst="rect">
            <a:avLst/>
          </a:prstGeom>
          <a:noFill/>
        </p:spPr>
        <p:txBody>
          <a:bodyPr wrap="square" rtlCol="0">
            <a:spAutoFit/>
          </a:bodyPr>
          <a:lstStyle/>
          <a:p>
            <a:pPr fontAlgn="auto">
              <a:lnSpc>
                <a:spcPct val="150000"/>
              </a:lnSpc>
            </a:pPr>
            <a:r>
              <a:rPr lang="zh-CN" altLang="en-US" sz="2400" dirty="0">
                <a:latin typeface="微软雅黑" panose="020B0503020204020204" charset="-122"/>
                <a:ea typeface="微软雅黑" panose="020B0503020204020204" charset="-122"/>
              </a:rPr>
              <a:t>输出端口：缓存排队，从队列中取出分组进行数据链路层数据帧的封装，发送。</a:t>
            </a:r>
          </a:p>
          <a:p>
            <a:pPr fontAlgn="auto">
              <a:lnSpc>
                <a:spcPct val="150000"/>
              </a:lnSpc>
            </a:pPr>
            <a:endParaRPr lang="zh-CN" altLang="en-US" sz="2400" dirty="0">
              <a:latin typeface="微软雅黑" panose="020B0503020204020204" charset="-122"/>
              <a:ea typeface="微软雅黑" panose="020B0503020204020204" charset="-122"/>
            </a:endParaRPr>
          </a:p>
        </p:txBody>
      </p:sp>
      <p:grpSp>
        <p:nvGrpSpPr>
          <p:cNvPr id="19" name="组合 18"/>
          <p:cNvGrpSpPr/>
          <p:nvPr/>
        </p:nvGrpSpPr>
        <p:grpSpPr>
          <a:xfrm>
            <a:off x="1655741" y="3971617"/>
            <a:ext cx="9740375" cy="2665932"/>
            <a:chOff x="1552352" y="3498108"/>
            <a:chExt cx="9740375" cy="2665932"/>
          </a:xfrm>
        </p:grpSpPr>
        <p:sp>
          <p:nvSpPr>
            <p:cNvPr id="6" name="矩形 5"/>
            <p:cNvSpPr/>
            <p:nvPr/>
          </p:nvSpPr>
          <p:spPr>
            <a:xfrm>
              <a:off x="1552352" y="3498108"/>
              <a:ext cx="925034" cy="16693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交换结构</a:t>
              </a:r>
            </a:p>
          </p:txBody>
        </p:sp>
        <p:sp>
          <p:nvSpPr>
            <p:cNvPr id="7" name="矩形 6"/>
            <p:cNvSpPr/>
            <p:nvPr/>
          </p:nvSpPr>
          <p:spPr>
            <a:xfrm>
              <a:off x="3235206" y="3767465"/>
              <a:ext cx="2297922" cy="11305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排队、缓存管理</a:t>
              </a:r>
            </a:p>
          </p:txBody>
        </p:sp>
        <p:sp>
          <p:nvSpPr>
            <p:cNvPr id="8" name="矩形 7"/>
            <p:cNvSpPr/>
            <p:nvPr/>
          </p:nvSpPr>
          <p:spPr>
            <a:xfrm>
              <a:off x="6194116" y="3767463"/>
              <a:ext cx="2297922" cy="11305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数据链路处理</a:t>
              </a:r>
            </a:p>
            <a:p>
              <a:pPr algn="ctr"/>
              <a:r>
                <a:rPr lang="zh-CN" altLang="en-US" sz="2000" dirty="0">
                  <a:solidFill>
                    <a:schemeClr val="tx1"/>
                  </a:solidFill>
                </a:rPr>
                <a:t>（协议、封装）</a:t>
              </a:r>
            </a:p>
          </p:txBody>
        </p:sp>
        <p:sp>
          <p:nvSpPr>
            <p:cNvPr id="9" name="矩形 8"/>
            <p:cNvSpPr/>
            <p:nvPr/>
          </p:nvSpPr>
          <p:spPr>
            <a:xfrm>
              <a:off x="9068452" y="3767464"/>
              <a:ext cx="1647861" cy="11305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线路端接</a:t>
              </a:r>
            </a:p>
          </p:txBody>
        </p:sp>
        <p:cxnSp>
          <p:nvCxnSpPr>
            <p:cNvPr id="11" name="直接箭头连接符 10"/>
            <p:cNvCxnSpPr>
              <a:stCxn id="6" idx="3"/>
              <a:endCxn id="7" idx="1"/>
            </p:cNvCxnSpPr>
            <p:nvPr/>
          </p:nvCxnSpPr>
          <p:spPr>
            <a:xfrm flipV="1">
              <a:off x="2477386" y="4332764"/>
              <a:ext cx="758190" cy="6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1"/>
            </p:cNvCxnSpPr>
            <p:nvPr/>
          </p:nvCxnSpPr>
          <p:spPr>
            <a:xfrm>
              <a:off x="5533763" y="4332761"/>
              <a:ext cx="66035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9" idx="1"/>
            </p:cNvCxnSpPr>
            <p:nvPr/>
          </p:nvCxnSpPr>
          <p:spPr>
            <a:xfrm>
              <a:off x="8492038" y="4332760"/>
              <a:ext cx="576414"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0716313" y="4332758"/>
              <a:ext cx="576414"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31217" y="5597218"/>
              <a:ext cx="3955313" cy="566822"/>
            </a:xfrm>
            <a:prstGeom prst="rect">
              <a:avLst/>
            </a:prstGeom>
            <a:noFill/>
          </p:spPr>
          <p:txBody>
            <a:bodyPr wrap="square" rtlCol="0">
              <a:spAutoFit/>
            </a:bodyPr>
            <a:lstStyle/>
            <a:p>
              <a:pPr>
                <a:lnSpc>
                  <a:spcPts val="3700"/>
                </a:lnSpc>
              </a:pPr>
              <a:r>
                <a:rPr lang="zh-CN" altLang="en-US" sz="2400" dirty="0">
                  <a:latin typeface="宋体" panose="02010600030101010101" pitchFamily="2" charset="-122"/>
                </a:rPr>
                <a:t>输出端口处理数据过程</a:t>
              </a:r>
              <a:endParaRPr lang="en-US" altLang="zh-CN" sz="2400" dirty="0">
                <a:latin typeface="宋体" panose="02010600030101010101" pitchFamily="2" charset="-122"/>
              </a:endParaRPr>
            </a:p>
          </p:txBody>
        </p:sp>
      </p:grpSp>
      <p:grpSp>
        <p:nvGrpSpPr>
          <p:cNvPr id="22" name="Group 1_1_1_1"/>
          <p:cNvGrpSpPr/>
          <p:nvPr/>
        </p:nvGrpSpPr>
        <p:grpSpPr>
          <a:xfrm>
            <a:off x="7258066" y="281374"/>
            <a:ext cx="4674856" cy="1247734"/>
            <a:chOff x="6815144" y="475457"/>
            <a:chExt cx="4674856" cy="1247734"/>
          </a:xfrm>
        </p:grpSpPr>
        <p:sp>
          <p:nvSpPr>
            <p:cNvPr id="23" name="左大括号 22"/>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25" name="矩形 24"/>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26" name="矩形 25"/>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20"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3660004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734695" y="2138045"/>
            <a:ext cx="10901045" cy="1753235"/>
          </a:xfrm>
          <a:prstGeom prst="rect">
            <a:avLst/>
          </a:prstGeom>
          <a:noFill/>
        </p:spPr>
        <p:txBody>
          <a:bodyPr wrap="square" rtlCol="0">
            <a:spAutoFit/>
          </a:bodyPr>
          <a:lstStyle/>
          <a:p>
            <a:pPr fontAlgn="auto">
              <a:lnSpc>
                <a:spcPct val="150000"/>
              </a:lnSpc>
            </a:pPr>
            <a:r>
              <a:rPr lang="zh-CN" altLang="en-US" sz="2400" dirty="0">
                <a:latin typeface="微软雅黑" panose="020B0503020204020204" charset="-122"/>
                <a:ea typeface="微软雅黑" panose="020B0503020204020204" charset="-122"/>
              </a:rPr>
              <a:t>输出端口：缓存排队，从队列中取出分组进行数据链路层数据帧的封装，发送。</a:t>
            </a:r>
          </a:p>
          <a:p>
            <a:pPr fontAlgn="auto">
              <a:lnSpc>
                <a:spcPct val="150000"/>
              </a:lnSpc>
            </a:pPr>
            <a:r>
              <a:rPr lang="en-US" altLang="zh-CN" sz="2400" dirty="0">
                <a:latin typeface="微软雅黑" panose="020B0503020204020204" charset="-122"/>
                <a:ea typeface="微软雅黑" panose="020B0503020204020204" charset="-122"/>
              </a:rPr>
              <a:t> 1</a:t>
            </a:r>
            <a:r>
              <a:rPr lang="zh-CN" altLang="en-US" sz="2400" dirty="0">
                <a:latin typeface="微软雅黑" panose="020B0503020204020204" charset="-122"/>
                <a:ea typeface="微软雅黑" panose="020B0503020204020204" charset="-122"/>
              </a:rPr>
              <a:t>、先到先服务</a:t>
            </a:r>
            <a:r>
              <a:rPr lang="en-US" altLang="zh-CN" sz="2400" dirty="0">
                <a:latin typeface="微软雅黑" panose="020B0503020204020204" charset="-122"/>
                <a:ea typeface="微软雅黑" panose="020B0503020204020204" charset="-122"/>
              </a:rPr>
              <a:t>(FCFS)</a:t>
            </a:r>
            <a:r>
              <a:rPr lang="zh-CN" altLang="en-US" sz="2400" dirty="0">
                <a:latin typeface="微软雅黑" panose="020B0503020204020204" charset="-122"/>
                <a:ea typeface="微软雅黑" panose="020B0503020204020204" charset="-122"/>
              </a:rPr>
              <a:t>调度策略；</a:t>
            </a:r>
          </a:p>
          <a:p>
            <a:pPr fontAlgn="auto">
              <a:lnSpc>
                <a:spcPct val="150000"/>
              </a:lnSpc>
            </a:pPr>
            <a:r>
              <a:rPr lang="en-US" altLang="zh-CN" sz="2400" dirty="0">
                <a:latin typeface="微软雅黑" panose="020B0503020204020204" charset="-122"/>
                <a:ea typeface="微软雅黑" panose="020B0503020204020204" charset="-122"/>
              </a:rPr>
              <a:t> 2</a:t>
            </a:r>
            <a:r>
              <a:rPr lang="zh-CN" altLang="en-US" sz="2400" dirty="0">
                <a:latin typeface="微软雅黑" panose="020B0503020204020204" charset="-122"/>
                <a:ea typeface="微软雅黑" panose="020B0503020204020204" charset="-122"/>
              </a:rPr>
              <a:t>、按优先级调度、按</a:t>
            </a:r>
            <a:r>
              <a:rPr lang="en-US" altLang="zh-CN" sz="2400" dirty="0">
                <a:latin typeface="微软雅黑" panose="020B0503020204020204" charset="-122"/>
                <a:ea typeface="微软雅黑" panose="020B0503020204020204" charset="-122"/>
              </a:rPr>
              <a:t>IP</a:t>
            </a:r>
            <a:r>
              <a:rPr lang="zh-CN" altLang="en-US" sz="2400" dirty="0">
                <a:latin typeface="微软雅黑" panose="020B0503020204020204" charset="-122"/>
                <a:ea typeface="微软雅黑" panose="020B0503020204020204" charset="-122"/>
              </a:rPr>
              <a:t>数据报的服务类型调度。</a:t>
            </a:r>
          </a:p>
        </p:txBody>
      </p:sp>
      <p:grpSp>
        <p:nvGrpSpPr>
          <p:cNvPr id="19" name="组合 18"/>
          <p:cNvGrpSpPr/>
          <p:nvPr/>
        </p:nvGrpSpPr>
        <p:grpSpPr>
          <a:xfrm>
            <a:off x="1655741" y="3971617"/>
            <a:ext cx="9740375" cy="2665932"/>
            <a:chOff x="1552352" y="3498108"/>
            <a:chExt cx="9740375" cy="2665932"/>
          </a:xfrm>
        </p:grpSpPr>
        <p:sp>
          <p:nvSpPr>
            <p:cNvPr id="6" name="矩形 5"/>
            <p:cNvSpPr/>
            <p:nvPr/>
          </p:nvSpPr>
          <p:spPr>
            <a:xfrm>
              <a:off x="1552352" y="3498108"/>
              <a:ext cx="925034" cy="16693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交换结构</a:t>
              </a:r>
            </a:p>
          </p:txBody>
        </p:sp>
        <p:sp>
          <p:nvSpPr>
            <p:cNvPr id="7" name="矩形 6"/>
            <p:cNvSpPr/>
            <p:nvPr/>
          </p:nvSpPr>
          <p:spPr>
            <a:xfrm>
              <a:off x="3235206" y="3767465"/>
              <a:ext cx="2297922" cy="11305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排队、缓存管理</a:t>
              </a:r>
            </a:p>
          </p:txBody>
        </p:sp>
        <p:sp>
          <p:nvSpPr>
            <p:cNvPr id="8" name="矩形 7"/>
            <p:cNvSpPr/>
            <p:nvPr/>
          </p:nvSpPr>
          <p:spPr>
            <a:xfrm>
              <a:off x="6194116" y="3767463"/>
              <a:ext cx="2297922" cy="11305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数据链路处理</a:t>
              </a:r>
            </a:p>
            <a:p>
              <a:pPr algn="ctr"/>
              <a:r>
                <a:rPr lang="zh-CN" altLang="en-US" sz="2000" dirty="0">
                  <a:solidFill>
                    <a:schemeClr val="tx1"/>
                  </a:solidFill>
                </a:rPr>
                <a:t>（协议、封装）</a:t>
              </a:r>
            </a:p>
          </p:txBody>
        </p:sp>
        <p:sp>
          <p:nvSpPr>
            <p:cNvPr id="9" name="矩形 8"/>
            <p:cNvSpPr/>
            <p:nvPr/>
          </p:nvSpPr>
          <p:spPr>
            <a:xfrm>
              <a:off x="9068452" y="3767464"/>
              <a:ext cx="1647861" cy="11305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线路端接</a:t>
              </a:r>
            </a:p>
          </p:txBody>
        </p:sp>
        <p:cxnSp>
          <p:nvCxnSpPr>
            <p:cNvPr id="11" name="直接箭头连接符 10"/>
            <p:cNvCxnSpPr>
              <a:stCxn id="6" idx="3"/>
              <a:endCxn id="7" idx="1"/>
            </p:cNvCxnSpPr>
            <p:nvPr/>
          </p:nvCxnSpPr>
          <p:spPr>
            <a:xfrm flipV="1">
              <a:off x="2477386" y="4332764"/>
              <a:ext cx="758190" cy="6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1"/>
            </p:cNvCxnSpPr>
            <p:nvPr/>
          </p:nvCxnSpPr>
          <p:spPr>
            <a:xfrm>
              <a:off x="5533763" y="4332761"/>
              <a:ext cx="66035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9" idx="1"/>
            </p:cNvCxnSpPr>
            <p:nvPr/>
          </p:nvCxnSpPr>
          <p:spPr>
            <a:xfrm>
              <a:off x="8492038" y="4332760"/>
              <a:ext cx="576414"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0716313" y="4332758"/>
              <a:ext cx="576414"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31217" y="5597218"/>
              <a:ext cx="3955313" cy="566822"/>
            </a:xfrm>
            <a:prstGeom prst="rect">
              <a:avLst/>
            </a:prstGeom>
            <a:noFill/>
          </p:spPr>
          <p:txBody>
            <a:bodyPr wrap="square" rtlCol="0">
              <a:spAutoFit/>
            </a:bodyPr>
            <a:lstStyle/>
            <a:p>
              <a:pPr>
                <a:lnSpc>
                  <a:spcPts val="3700"/>
                </a:lnSpc>
              </a:pPr>
              <a:r>
                <a:rPr lang="zh-CN" altLang="en-US" sz="2400" dirty="0">
                  <a:latin typeface="宋体" panose="02010600030101010101" pitchFamily="2" charset="-122"/>
                </a:rPr>
                <a:t>输出端口处理数据过程</a:t>
              </a:r>
              <a:endParaRPr lang="en-US" altLang="zh-CN" sz="2400" dirty="0">
                <a:latin typeface="宋体" panose="02010600030101010101" pitchFamily="2" charset="-122"/>
              </a:endParaRPr>
            </a:p>
          </p:txBody>
        </p:sp>
      </p:grpSp>
      <p:grpSp>
        <p:nvGrpSpPr>
          <p:cNvPr id="22" name="Group 1_1_1_1"/>
          <p:cNvGrpSpPr/>
          <p:nvPr/>
        </p:nvGrpSpPr>
        <p:grpSpPr>
          <a:xfrm>
            <a:off x="7258066" y="281374"/>
            <a:ext cx="4674856" cy="1247734"/>
            <a:chOff x="6815144" y="475457"/>
            <a:chExt cx="4674856" cy="1247734"/>
          </a:xfrm>
        </p:grpSpPr>
        <p:sp>
          <p:nvSpPr>
            <p:cNvPr id="23" name="左大括号 22"/>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25" name="矩形 24"/>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26" name="矩形 25"/>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20"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0312041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1095655" y="2138093"/>
            <a:ext cx="10002190" cy="1989455"/>
          </a:xfrm>
          <a:prstGeom prst="rect">
            <a:avLst/>
          </a:prstGeom>
          <a:noFill/>
        </p:spPr>
        <p:txBody>
          <a:bodyPr wrap="square" rtlCol="0">
            <a:spAutoFit/>
          </a:bodyPr>
          <a:lstStyle/>
          <a:p>
            <a:pPr>
              <a:lnSpc>
                <a:spcPts val="3700"/>
              </a:lnSpc>
            </a:pPr>
            <a:r>
              <a:rPr lang="zh-CN" altLang="en-US" sz="2400" dirty="0">
                <a:latin typeface="微软雅黑" panose="020B0503020204020204" charset="-122"/>
                <a:ea typeface="微软雅黑" panose="020B0503020204020204" charset="-122"/>
              </a:rPr>
              <a:t>路由处理器：</a:t>
            </a:r>
          </a:p>
          <a:p>
            <a:pPr>
              <a:lnSpc>
                <a:spcPts val="3700"/>
              </a:lnSpc>
            </a:pPr>
            <a:r>
              <a:rPr lang="en-US" altLang="zh-CN" sz="2400" dirty="0">
                <a:latin typeface="微软雅黑" panose="020B0503020204020204" charset="-122"/>
                <a:ea typeface="微软雅黑" panose="020B0503020204020204" charset="-122"/>
              </a:rPr>
              <a:t>  1</a:t>
            </a:r>
            <a:r>
              <a:rPr lang="zh-CN" altLang="en-US" sz="2400" dirty="0">
                <a:latin typeface="微软雅黑" panose="020B0503020204020204" charset="-122"/>
                <a:ea typeface="微软雅黑" panose="020B0503020204020204" charset="-122"/>
              </a:rPr>
              <a:t>、执行命令</a:t>
            </a:r>
          </a:p>
          <a:p>
            <a:pPr>
              <a:lnSpc>
                <a:spcPts val="3700"/>
              </a:lnSpc>
            </a:pPr>
            <a:r>
              <a:rPr lang="en-US" altLang="zh-CN" sz="2400" dirty="0">
                <a:latin typeface="微软雅黑" panose="020B0503020204020204" charset="-122"/>
                <a:ea typeface="微软雅黑" panose="020B0503020204020204" charset="-122"/>
              </a:rPr>
              <a:t>  2</a:t>
            </a:r>
            <a:r>
              <a:rPr lang="zh-CN" altLang="en-US" sz="2400" dirty="0">
                <a:latin typeface="微软雅黑" panose="020B0503020204020204" charset="-122"/>
                <a:ea typeface="微软雅黑" panose="020B0503020204020204" charset="-122"/>
              </a:rPr>
              <a:t>、路由协议运行</a:t>
            </a:r>
          </a:p>
          <a:p>
            <a:pPr>
              <a:lnSpc>
                <a:spcPts val="3700"/>
              </a:lnSpc>
            </a:pPr>
            <a:r>
              <a:rPr lang="en-US" altLang="zh-CN" sz="2400" dirty="0">
                <a:latin typeface="微软雅黑" panose="020B0503020204020204" charset="-122"/>
                <a:ea typeface="微软雅黑" panose="020B0503020204020204" charset="-122"/>
              </a:rPr>
              <a:t>  3</a:t>
            </a:r>
            <a:r>
              <a:rPr lang="zh-CN" altLang="en-US" sz="2400" dirty="0">
                <a:latin typeface="微软雅黑" panose="020B0503020204020204" charset="-122"/>
                <a:ea typeface="微软雅黑" panose="020B0503020204020204" charset="-122"/>
              </a:rPr>
              <a:t>、路由计算以及路由表的更新和维护。</a:t>
            </a:r>
          </a:p>
        </p:txBody>
      </p:sp>
      <p:grpSp>
        <p:nvGrpSpPr>
          <p:cNvPr id="9" name="Group 1_1_1_1"/>
          <p:cNvGrpSpPr/>
          <p:nvPr/>
        </p:nvGrpSpPr>
        <p:grpSpPr>
          <a:xfrm>
            <a:off x="7258066" y="281374"/>
            <a:ext cx="4674856" cy="1247734"/>
            <a:chOff x="6815144" y="475457"/>
            <a:chExt cx="4674856" cy="1247734"/>
          </a:xfrm>
        </p:grpSpPr>
        <p:sp>
          <p:nvSpPr>
            <p:cNvPr id="10" name="左大括号 9"/>
            <p:cNvSpPr/>
            <p:nvPr/>
          </p:nvSpPr>
          <p:spPr>
            <a:xfrm>
              <a:off x="9556600" y="596787"/>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920340" y="475457"/>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异构网络互连</a:t>
              </a:r>
            </a:p>
          </p:txBody>
        </p:sp>
        <p:sp>
          <p:nvSpPr>
            <p:cNvPr id="12" name="矩形 11"/>
            <p:cNvSpPr/>
            <p:nvPr/>
          </p:nvSpPr>
          <p:spPr>
            <a:xfrm>
              <a:off x="10304215" y="1425674"/>
              <a:ext cx="877163" cy="297517"/>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路由器</a:t>
              </a:r>
            </a:p>
          </p:txBody>
        </p:sp>
        <p:sp>
          <p:nvSpPr>
            <p:cNvPr id="13" name="矩形 12"/>
            <p:cNvSpPr/>
            <p:nvPr/>
          </p:nvSpPr>
          <p:spPr>
            <a:xfrm>
              <a:off x="6815144" y="875992"/>
              <a:ext cx="2741456"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网络互连与网络互连设备</a:t>
              </a:r>
              <a:endParaRPr lang="zh-CN" altLang="en-US" dirty="0"/>
            </a:p>
          </p:txBody>
        </p:sp>
      </p:grpSp>
      <p:sp>
        <p:nvSpPr>
          <p:cNvPr id="14" name="文本框 2"/>
          <p:cNvSpPr txBox="1"/>
          <p:nvPr>
            <p:custDataLst>
              <p:tags r:id="rId1"/>
            </p:custDataLst>
          </p:nvPr>
        </p:nvSpPr>
        <p:spPr>
          <a:xfrm>
            <a:off x="495338" y="563308"/>
            <a:ext cx="502894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4.3.2</a:t>
            </a:r>
            <a:r>
              <a:rPr lang="zh-CN" altLang="en-US" sz="2400" b="0" dirty="0">
                <a:solidFill>
                  <a:schemeClr val="tx1"/>
                </a:solidFill>
                <a:latin typeface="Microsoft YaHei" charset="-122"/>
                <a:ea typeface="Microsoft YaHei" charset="-122"/>
                <a:cs typeface="Microsoft YaHei" charset="-122"/>
                <a:sym typeface="+mn-ea"/>
              </a:rPr>
              <a:t> 路由器</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289690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、输出端口通常对队列中的分组执行（    ）的调度策略。  </a:t>
            </a:r>
            <a:r>
              <a:rPr lang="zh-CN" altLang="en-US" sz="2400" b="0" dirty="0">
                <a:solidFill>
                  <a:srgbClr val="FF0000"/>
                </a:solidFill>
                <a:latin typeface="黑体" panose="02010609060101010101" pitchFamily="49" charset="-122"/>
                <a:ea typeface="黑体" panose="02010609060101010101" pitchFamily="49" charset="-122"/>
              </a:rPr>
              <a:t>填空题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860179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、输出端口通常对队列中的分组执行（</a:t>
            </a:r>
            <a:r>
              <a:rPr lang="zh-CN" altLang="en-US" sz="2400" b="0" dirty="0">
                <a:solidFill>
                  <a:srgbClr val="FF0000"/>
                </a:solidFill>
                <a:latin typeface="黑体" panose="02010609060101010101" pitchFamily="49" charset="-122"/>
                <a:ea typeface="黑体" panose="02010609060101010101" pitchFamily="49" charset="-122"/>
              </a:rPr>
              <a:t>先到先服务</a:t>
            </a:r>
            <a:r>
              <a:rPr lang="zh-CN" altLang="en-US" sz="2400" b="0" dirty="0">
                <a:solidFill>
                  <a:schemeClr val="tx1"/>
                </a:solidFill>
                <a:latin typeface="黑体" panose="02010609060101010101" pitchFamily="49" charset="-122"/>
                <a:ea typeface="黑体" panose="02010609060101010101" pitchFamily="49" charset="-122"/>
              </a:rPr>
              <a:t>）的调度策略。  </a:t>
            </a:r>
            <a:r>
              <a:rPr lang="zh-CN" altLang="en-US" sz="2400" b="0" dirty="0">
                <a:solidFill>
                  <a:srgbClr val="FF0000"/>
                </a:solidFill>
                <a:latin typeface="黑体" panose="02010609060101010101" pitchFamily="49" charset="-122"/>
                <a:ea typeface="黑体" panose="02010609060101010101" pitchFamily="49" charset="-122"/>
              </a:rPr>
              <a:t>填空题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9634023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2</a:t>
            </a:r>
            <a:r>
              <a:rPr lang="zh-CN" altLang="en-US" sz="2400" b="0" dirty="0">
                <a:solidFill>
                  <a:schemeClr val="tx1"/>
                </a:solidFill>
                <a:latin typeface="黑体" panose="02010609060101010101" pitchFamily="49" charset="-122"/>
                <a:ea typeface="黑体" panose="02010609060101010101" pitchFamily="49" charset="-122"/>
              </a:rPr>
              <a:t>、下列不属于路由处理器的功能的是（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路由协议的运行</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路由计算</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转发与路由选择</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路由表的更新维护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2024216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2</a:t>
            </a:r>
            <a:r>
              <a:rPr lang="zh-CN" altLang="en-US" sz="2400" b="0" dirty="0">
                <a:solidFill>
                  <a:schemeClr val="tx1"/>
                </a:solidFill>
                <a:latin typeface="黑体" panose="02010609060101010101" pitchFamily="49" charset="-122"/>
                <a:ea typeface="黑体" panose="02010609060101010101" pitchFamily="49" charset="-122"/>
              </a:rPr>
              <a:t>、下列不属于路由处理器的功能的是（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路由协议的运行</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路由计算</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转发与路由选择</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路由表的更新维护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5652838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3</a:t>
            </a:r>
            <a:r>
              <a:rPr lang="zh-CN" altLang="en-US" sz="2400" b="0" dirty="0">
                <a:solidFill>
                  <a:schemeClr val="tx1"/>
                </a:solidFill>
                <a:latin typeface="黑体" panose="02010609060101010101" pitchFamily="49" charset="-122"/>
                <a:ea typeface="黑体" panose="02010609060101010101" pitchFamily="49" charset="-122"/>
              </a:rPr>
              <a:t>、下列不属于交换结构的是（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基于内存交换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基于总线交换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基于双通道交换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基于网络交换</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2577941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3</a:t>
            </a:r>
            <a:r>
              <a:rPr lang="zh-CN" altLang="en-US" sz="2400" b="0" dirty="0">
                <a:solidFill>
                  <a:schemeClr val="tx1"/>
                </a:solidFill>
                <a:latin typeface="黑体" panose="02010609060101010101" pitchFamily="49" charset="-122"/>
                <a:ea typeface="黑体" panose="02010609060101010101" pitchFamily="49" charset="-122"/>
              </a:rPr>
              <a:t>、下列不属于交换结构的是（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基于内存交换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基于总线交换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基于双通道交换</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基于网络交换</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27144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73797" y="2363212"/>
            <a:ext cx="10563698" cy="1754326"/>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一、</a:t>
            </a:r>
            <a:r>
              <a:rPr lang="zh-CN" altLang="en-US" sz="2400" b="1" dirty="0">
                <a:latin typeface="Microsoft YaHei" charset="-122"/>
                <a:ea typeface="Microsoft YaHei" charset="-122"/>
                <a:cs typeface="Microsoft YaHei" charset="-122"/>
                <a:sym typeface="+mn-ea"/>
              </a:rPr>
              <a:t>网络拥塞</a:t>
            </a:r>
            <a:r>
              <a:rPr lang="zh-CN" altLang="en-US" sz="2400"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的主机以</a:t>
            </a:r>
            <a:r>
              <a:rPr lang="zh-CN" altLang="en-US" sz="2400" b="1" dirty="0">
                <a:latin typeface="Microsoft YaHei" charset="-122"/>
                <a:ea typeface="Microsoft YaHei" charset="-122"/>
                <a:cs typeface="Microsoft YaHei" charset="-122"/>
                <a:sym typeface="+mn-ea"/>
              </a:rPr>
              <a:t>太快</a:t>
            </a:r>
            <a:r>
              <a:rPr lang="zh-CN" altLang="en-US" sz="2400" dirty="0">
                <a:latin typeface="Microsoft YaHei" charset="-122"/>
                <a:ea typeface="Microsoft YaHei" charset="-122"/>
                <a:cs typeface="Microsoft YaHei" charset="-122"/>
                <a:sym typeface="+mn-ea"/>
              </a:rPr>
              <a:t>的速度向网络中发送</a:t>
            </a:r>
            <a:r>
              <a:rPr lang="zh-CN" altLang="en-US" sz="2400" b="1" dirty="0">
                <a:latin typeface="Microsoft YaHei" charset="-122"/>
                <a:ea typeface="Microsoft YaHei" charset="-122"/>
                <a:cs typeface="Microsoft YaHei" charset="-122"/>
                <a:sym typeface="+mn-ea"/>
              </a:rPr>
              <a:t>太多</a:t>
            </a:r>
            <a:r>
              <a:rPr lang="zh-CN" altLang="en-US" sz="2400" dirty="0">
                <a:latin typeface="Microsoft YaHei" charset="-122"/>
                <a:ea typeface="Microsoft YaHei" charset="-122"/>
                <a:cs typeface="Microsoft YaHei" charset="-122"/>
                <a:sym typeface="+mn-ea"/>
              </a:rPr>
              <a:t>的数据，超出了网络处理能力，导致大量数据分组拥挤在中间设备队列中等待转发，</a:t>
            </a:r>
            <a:r>
              <a:rPr lang="zh-CN" altLang="en-US" sz="2400" b="1" dirty="0">
                <a:latin typeface="Microsoft YaHei" charset="-122"/>
                <a:ea typeface="Microsoft YaHei" charset="-122"/>
                <a:cs typeface="Microsoft YaHei" charset="-122"/>
                <a:sym typeface="+mn-ea"/>
              </a:rPr>
              <a:t>网络性能</a:t>
            </a:r>
            <a:r>
              <a:rPr lang="zh-CN" altLang="en-US" sz="2400" dirty="0">
                <a:latin typeface="Microsoft YaHei" charset="-122"/>
                <a:ea typeface="Microsoft YaHei" charset="-122"/>
                <a:cs typeface="Microsoft YaHei" charset="-122"/>
                <a:sym typeface="+mn-ea"/>
              </a:rPr>
              <a:t>显著下降的现象。</a:t>
            </a:r>
            <a:endParaRPr lang="zh-CN" altLang="en-US" sz="2400" dirty="0">
              <a:latin typeface="Microsoft YaHei" charset="-122"/>
              <a:ea typeface="Microsoft YaHei" charset="-122"/>
              <a:cs typeface="Microsoft YaHei" charset="-122"/>
            </a:endParaRPr>
          </a:p>
        </p:txBody>
      </p:sp>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31957437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      ）是最典型的网络层设备。  </a:t>
            </a:r>
            <a:r>
              <a:rPr lang="zh-CN" altLang="en-US" sz="2400" b="0" dirty="0">
                <a:solidFill>
                  <a:srgbClr val="FF0000"/>
                </a:solidFill>
                <a:latin typeface="黑体" panose="02010609060101010101" pitchFamily="49" charset="-122"/>
                <a:ea typeface="黑体" panose="02010609060101010101" pitchFamily="49" charset="-122"/>
              </a:rPr>
              <a:t>填空题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6922807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路由器 </a:t>
            </a:r>
            <a:r>
              <a:rPr lang="zh-CN" altLang="en-US" sz="2400" b="0" dirty="0">
                <a:solidFill>
                  <a:schemeClr val="tx1"/>
                </a:solidFill>
                <a:latin typeface="黑体" panose="02010609060101010101" pitchFamily="49" charset="-122"/>
                <a:ea typeface="黑体" panose="02010609060101010101" pitchFamily="49" charset="-122"/>
              </a:rPr>
              <a:t>）是最典型的网络层设备。  </a:t>
            </a:r>
            <a:r>
              <a:rPr lang="zh-CN" altLang="en-US" sz="2400" b="0" dirty="0">
                <a:solidFill>
                  <a:srgbClr val="FF0000"/>
                </a:solidFill>
                <a:latin typeface="黑体" panose="02010609060101010101" pitchFamily="49" charset="-122"/>
                <a:ea typeface="黑体" panose="02010609060101010101" pitchFamily="49" charset="-122"/>
              </a:rPr>
              <a:t>填空题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8895813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5</a:t>
            </a:r>
            <a:r>
              <a:rPr lang="zh-CN" altLang="en-US" sz="2400" b="0" dirty="0">
                <a:solidFill>
                  <a:schemeClr val="tx1"/>
                </a:solidFill>
                <a:latin typeface="黑体" panose="02010609060101010101" pitchFamily="49" charset="-122"/>
                <a:ea typeface="黑体" panose="02010609060101010101" pitchFamily="49" charset="-122"/>
              </a:rPr>
              <a:t>、路由器可以从功能体系结构角度分类，其中不包括（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输入端口</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输出端口</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路由存储器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路由处理器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4128343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5</a:t>
            </a:r>
            <a:r>
              <a:rPr lang="zh-CN" altLang="en-US" sz="2400" b="0" dirty="0">
                <a:solidFill>
                  <a:schemeClr val="tx1"/>
                </a:solidFill>
                <a:latin typeface="黑体" panose="02010609060101010101" pitchFamily="49" charset="-122"/>
                <a:ea typeface="黑体" panose="02010609060101010101" pitchFamily="49" charset="-122"/>
              </a:rPr>
              <a:t>、路由器可以从功能体系结构角度分类，其中不包括（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输入端口</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输出端口</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路由存储器</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路由处理器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21344717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6</a:t>
            </a:r>
            <a:r>
              <a:rPr lang="zh-CN" altLang="en-US" sz="2400" b="0" dirty="0">
                <a:solidFill>
                  <a:schemeClr val="tx1"/>
                </a:solidFill>
                <a:latin typeface="黑体" panose="02010609060101010101" pitchFamily="49" charset="-122"/>
                <a:ea typeface="黑体" panose="02010609060101010101" pitchFamily="49" charset="-122"/>
              </a:rPr>
              <a:t>、在路由器的交换结构中，同一时刻只能有一个分组通过总线进行传输的是基于（     ）交换结构。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基于内存交换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基于网络交换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基于双通道交换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基于总线交换</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3520093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6</a:t>
            </a:r>
            <a:r>
              <a:rPr lang="zh-CN" altLang="en-US" sz="2400" b="0" dirty="0">
                <a:solidFill>
                  <a:schemeClr val="tx1"/>
                </a:solidFill>
                <a:latin typeface="黑体" panose="02010609060101010101" pitchFamily="49" charset="-122"/>
                <a:ea typeface="黑体" panose="02010609060101010101" pitchFamily="49" charset="-122"/>
              </a:rPr>
              <a:t>、在路由器的交换结构中，同一时刻只能有一个分组通过总线进行传输的是基于（   </a:t>
            </a:r>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  ）交换结构。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基于内存交换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基于网络交换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基于双通道交换</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基于总线交换</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2051366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7</a:t>
            </a:r>
            <a:r>
              <a:rPr lang="zh-CN" altLang="en-US" sz="2400" b="0" dirty="0">
                <a:solidFill>
                  <a:schemeClr val="tx1"/>
                </a:solidFill>
                <a:latin typeface="黑体" panose="02010609060101010101" pitchFamily="49" charset="-122"/>
                <a:ea typeface="黑体" panose="02010609060101010101" pitchFamily="49" charset="-122"/>
              </a:rPr>
              <a:t>、路由器输入端口需要提供的功能不包括（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查找</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转发表的计算和更新</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转发</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缓存排队</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6141116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7</a:t>
            </a:r>
            <a:r>
              <a:rPr lang="zh-CN" altLang="en-US" sz="2400" b="0" dirty="0">
                <a:solidFill>
                  <a:schemeClr val="tx1"/>
                </a:solidFill>
                <a:latin typeface="黑体" panose="02010609060101010101" pitchFamily="49" charset="-122"/>
                <a:ea typeface="黑体" panose="02010609060101010101" pitchFamily="49" charset="-122"/>
              </a:rPr>
              <a:t>、路由器输入端口需要提供的功能不包括（    </a:t>
            </a: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查找</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转发表的计算和更新</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转发</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缓存排队</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3616608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8</a:t>
            </a:r>
            <a:r>
              <a:rPr lang="zh-CN" altLang="en-US" sz="2400" b="0" dirty="0">
                <a:solidFill>
                  <a:schemeClr val="tx1"/>
                </a:solidFill>
                <a:latin typeface="黑体" panose="02010609060101010101" pitchFamily="49" charset="-122"/>
                <a:ea typeface="黑体" panose="02010609060101010101" pitchFamily="49" charset="-122"/>
              </a:rPr>
              <a:t>、在网络层上实现多个网络互连的设备是（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中继器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集线器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路由器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交换机</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848852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8</a:t>
            </a:r>
            <a:r>
              <a:rPr lang="zh-CN" altLang="en-US" sz="2400" b="0" dirty="0">
                <a:solidFill>
                  <a:schemeClr val="tx1"/>
                </a:solidFill>
                <a:latin typeface="黑体" panose="02010609060101010101" pitchFamily="49" charset="-122"/>
                <a:ea typeface="黑体" panose="02010609060101010101" pitchFamily="49" charset="-122"/>
              </a:rPr>
              <a:t>、在网络层上实现多个网络互连的设备是（   </a:t>
            </a:r>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    ）。  </a:t>
            </a:r>
            <a:r>
              <a:rPr lang="zh-CN" altLang="en-US" sz="2400" b="0" dirty="0">
                <a:solidFill>
                  <a:srgbClr val="FF0000"/>
                </a:solidFill>
                <a:latin typeface="黑体" panose="02010609060101010101" pitchFamily="49" charset="-122"/>
                <a:ea typeface="黑体" panose="02010609060101010101" pitchFamily="49" charset="-122"/>
              </a:rPr>
              <a:t>选择题  </a:t>
            </a:r>
            <a:endParaRPr lang="en-US" altLang="zh-CN" sz="2400" b="0" dirty="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中继器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集线器</a:t>
            </a:r>
            <a:endParaRPr lang="en-US" altLang="zh-CN" sz="2400" b="0" dirty="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路由器</a:t>
            </a:r>
            <a:endParaRPr lang="en-US" altLang="zh-CN" sz="2400" b="0" dirty="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交换机</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620387" y="0"/>
            <a:ext cx="1165551" cy="1343998"/>
          </a:xfrm>
          <a:prstGeom prst="rect">
            <a:avLst/>
          </a:prstGeom>
        </p:spPr>
      </p:pic>
    </p:spTree>
    <p:extLst>
      <p:ext uri="{BB962C8B-B14F-4D97-AF65-F5344CB8AC3E}">
        <p14:creationId xmlns:p14="http://schemas.microsoft.com/office/powerpoint/2010/main" val="172484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文本框 17"/>
          <p:cNvSpPr txBox="1"/>
          <p:nvPr/>
        </p:nvSpPr>
        <p:spPr>
          <a:xfrm>
            <a:off x="873797" y="2363212"/>
            <a:ext cx="10563698" cy="113505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二、</a:t>
            </a:r>
            <a:r>
              <a:rPr lang="zh-CN" altLang="en-US" sz="2400" b="1" dirty="0">
                <a:latin typeface="Microsoft YaHei" charset="-122"/>
                <a:ea typeface="Microsoft YaHei" charset="-122"/>
                <a:cs typeface="Microsoft YaHei" charset="-122"/>
                <a:sym typeface="+mn-ea"/>
              </a:rPr>
              <a:t>拥塞控制</a:t>
            </a:r>
            <a:r>
              <a:rPr lang="zh-CN" altLang="en-US" sz="2400" dirty="0">
                <a:latin typeface="Microsoft YaHei" charset="-122"/>
                <a:ea typeface="Microsoft YaHei" charset="-122"/>
                <a:cs typeface="Microsoft YaHei" charset="-122"/>
                <a:sym typeface="+mn-ea"/>
              </a:rPr>
              <a:t>：通过合理调度、规范、调整向网络中发送数据的主机数量、发送速率、数据量，以</a:t>
            </a:r>
            <a:r>
              <a:rPr lang="zh-CN" altLang="en-US" sz="2400" dirty="0">
                <a:solidFill>
                  <a:srgbClr val="FF0000"/>
                </a:solidFill>
                <a:latin typeface="Microsoft YaHei" charset="-122"/>
                <a:ea typeface="Microsoft YaHei" charset="-122"/>
                <a:cs typeface="Microsoft YaHei" charset="-122"/>
                <a:sym typeface="+mn-ea"/>
              </a:rPr>
              <a:t>避免</a:t>
            </a:r>
            <a:r>
              <a:rPr lang="zh-CN" altLang="en-US" sz="2400" dirty="0">
                <a:latin typeface="Microsoft YaHei" charset="-122"/>
                <a:ea typeface="Microsoft YaHei" charset="-122"/>
                <a:cs typeface="Microsoft YaHei" charset="-122"/>
                <a:sym typeface="+mn-ea"/>
              </a:rPr>
              <a:t>拥塞或</a:t>
            </a:r>
            <a:r>
              <a:rPr lang="zh-CN" altLang="en-US" sz="2400" dirty="0">
                <a:solidFill>
                  <a:srgbClr val="FF0000"/>
                </a:solidFill>
                <a:latin typeface="Microsoft YaHei" charset="-122"/>
                <a:ea typeface="Microsoft YaHei" charset="-122"/>
                <a:cs typeface="Microsoft YaHei" charset="-122"/>
                <a:sym typeface="+mn-ea"/>
              </a:rPr>
              <a:t>消除</a:t>
            </a:r>
            <a:r>
              <a:rPr lang="zh-CN" altLang="en-US" sz="2400" dirty="0">
                <a:latin typeface="Microsoft YaHei" charset="-122"/>
                <a:ea typeface="Microsoft YaHei" charset="-122"/>
                <a:cs typeface="Microsoft YaHei" charset="-122"/>
                <a:sym typeface="+mn-ea"/>
              </a:rPr>
              <a:t>已发生的拥塞。</a:t>
            </a:r>
            <a:endParaRPr lang="zh-CN" altLang="en-US" sz="2400" dirty="0">
              <a:latin typeface="Microsoft YaHei" charset="-122"/>
              <a:ea typeface="Microsoft YaHei" charset="-122"/>
              <a:cs typeface="Microsoft YaHei" charset="-122"/>
            </a:endParaRPr>
          </a:p>
        </p:txBody>
      </p:sp>
      <p:sp>
        <p:nvSpPr>
          <p:cNvPr id="19" name="矩形 18"/>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425351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18" name="文本框 17"/>
          <p:cNvSpPr txBox="1"/>
          <p:nvPr/>
        </p:nvSpPr>
        <p:spPr>
          <a:xfrm>
            <a:off x="873797" y="2363212"/>
            <a:ext cx="10563698" cy="113505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二、</a:t>
            </a:r>
            <a:r>
              <a:rPr lang="zh-CN" altLang="en-US" sz="2400" b="1" dirty="0">
                <a:latin typeface="Microsoft YaHei" charset="-122"/>
                <a:ea typeface="Microsoft YaHei" charset="-122"/>
                <a:cs typeface="Microsoft YaHei" charset="-122"/>
                <a:sym typeface="+mn-ea"/>
              </a:rPr>
              <a:t>拥塞控制</a:t>
            </a:r>
            <a:r>
              <a:rPr lang="zh-CN" altLang="en-US" sz="2400" dirty="0">
                <a:latin typeface="Microsoft YaHei" charset="-122"/>
                <a:ea typeface="Microsoft YaHei" charset="-122"/>
                <a:cs typeface="Microsoft YaHei" charset="-122"/>
                <a:sym typeface="+mn-ea"/>
              </a:rPr>
              <a:t>：通过合理调度、规范、调整向网络中发送数据的主机数量、发送速率、数据量，以</a:t>
            </a:r>
            <a:r>
              <a:rPr lang="zh-CN" altLang="en-US" sz="2400" dirty="0">
                <a:solidFill>
                  <a:srgbClr val="FF0000"/>
                </a:solidFill>
                <a:latin typeface="Microsoft YaHei" charset="-122"/>
                <a:ea typeface="Microsoft YaHei" charset="-122"/>
                <a:cs typeface="Microsoft YaHei" charset="-122"/>
                <a:sym typeface="+mn-ea"/>
              </a:rPr>
              <a:t>避免</a:t>
            </a:r>
            <a:r>
              <a:rPr lang="zh-CN" altLang="en-US" sz="2400" dirty="0">
                <a:latin typeface="Microsoft YaHei" charset="-122"/>
                <a:ea typeface="Microsoft YaHei" charset="-122"/>
                <a:cs typeface="Microsoft YaHei" charset="-122"/>
                <a:sym typeface="+mn-ea"/>
              </a:rPr>
              <a:t>拥塞或</a:t>
            </a:r>
            <a:r>
              <a:rPr lang="zh-CN" altLang="en-US" sz="2400" dirty="0">
                <a:solidFill>
                  <a:srgbClr val="FF0000"/>
                </a:solidFill>
                <a:latin typeface="Microsoft YaHei" charset="-122"/>
                <a:ea typeface="Microsoft YaHei" charset="-122"/>
                <a:cs typeface="Microsoft YaHei" charset="-122"/>
                <a:sym typeface="+mn-ea"/>
              </a:rPr>
              <a:t>消除</a:t>
            </a:r>
            <a:r>
              <a:rPr lang="zh-CN" altLang="en-US" sz="2400" dirty="0">
                <a:latin typeface="Microsoft YaHei" charset="-122"/>
                <a:ea typeface="Microsoft YaHei" charset="-122"/>
                <a:cs typeface="Microsoft YaHei" charset="-122"/>
                <a:sym typeface="+mn-ea"/>
              </a:rPr>
              <a:t>已发生的拥塞。</a:t>
            </a:r>
            <a:endParaRPr lang="zh-CN" altLang="en-US" sz="2400" dirty="0">
              <a:latin typeface="Microsoft YaHei" charset="-122"/>
              <a:ea typeface="Microsoft YaHei" charset="-122"/>
              <a:cs typeface="Microsoft YaHei" charset="-122"/>
            </a:endParaRPr>
          </a:p>
        </p:txBody>
      </p:sp>
      <p:sp>
        <p:nvSpPr>
          <p:cNvPr id="19" name="文本框 18"/>
          <p:cNvSpPr txBox="1"/>
          <p:nvPr/>
        </p:nvSpPr>
        <p:spPr>
          <a:xfrm>
            <a:off x="6156330" y="3732112"/>
            <a:ext cx="1610425" cy="230832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rPr>
              <a:t>慢启动</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拥塞避免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快速重传</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快速恢复</a:t>
            </a:r>
          </a:p>
        </p:txBody>
      </p:sp>
      <p:sp>
        <p:nvSpPr>
          <p:cNvPr id="2" name="矩形 1"/>
          <p:cNvSpPr/>
          <p:nvPr/>
        </p:nvSpPr>
        <p:spPr>
          <a:xfrm>
            <a:off x="2757930" y="4499447"/>
            <a:ext cx="2893421" cy="646331"/>
          </a:xfrm>
          <a:prstGeom prst="rect">
            <a:avLst/>
          </a:prstGeom>
        </p:spPr>
        <p:txBody>
          <a:bodyPr wrap="none">
            <a:spAutoFit/>
          </a:bodyPr>
          <a:lstStyle/>
          <a:p>
            <a:pPr fontAlgn="auto">
              <a:lnSpc>
                <a:spcPct val="150000"/>
              </a:lnSpc>
            </a:pP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拥塞控制的算法</a:t>
            </a:r>
            <a:endParaRPr lang="en-US" altLang="zh-CN" sz="2400" dirty="0">
              <a:latin typeface="Microsoft YaHei" charset="-122"/>
              <a:ea typeface="Microsoft YaHei" charset="-122"/>
              <a:cs typeface="Microsoft YaHei" charset="-122"/>
            </a:endParaRPr>
          </a:p>
        </p:txBody>
      </p:sp>
      <p:sp>
        <p:nvSpPr>
          <p:cNvPr id="20" name="左大括号 19"/>
          <p:cNvSpPr/>
          <p:nvPr/>
        </p:nvSpPr>
        <p:spPr>
          <a:xfrm>
            <a:off x="5651351" y="3849146"/>
            <a:ext cx="504979" cy="20742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矩形 20"/>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576703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文本框 17"/>
          <p:cNvSpPr txBox="1"/>
          <p:nvPr/>
        </p:nvSpPr>
        <p:spPr>
          <a:xfrm>
            <a:off x="1077553" y="2543408"/>
            <a:ext cx="9395076" cy="230832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rPr>
              <a:t>三：概念补充介绍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、拥塞窗口</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CongWin</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：连接开始，为</a:t>
            </a:r>
            <a:r>
              <a:rPr lang="en-US" altLang="zh-CN" sz="2400" dirty="0">
                <a:latin typeface="Microsoft YaHei" charset="-122"/>
                <a:ea typeface="Microsoft YaHei" charset="-122"/>
                <a:cs typeface="Microsoft YaHei" charset="-122"/>
              </a:rPr>
              <a:t>1</a:t>
            </a:r>
            <a:r>
              <a:rPr lang="en-US" altLang="zh-CN" sz="2400" dirty="0">
                <a:latin typeface="微软雅黑" panose="020B0503020204020204" charset="-122"/>
                <a:ea typeface="微软雅黑" panose="020B0503020204020204" charset="-122"/>
                <a:cs typeface="微软雅黑" panose="020B0503020204020204" charset="-122"/>
              </a:rPr>
              <a:t>MSS </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Size</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、阈值</a:t>
            </a:r>
            <a:r>
              <a:rPr lang="en-US" altLang="zh-CN" sz="2400" dirty="0">
                <a:latin typeface="Microsoft YaHei" charset="-122"/>
                <a:ea typeface="Microsoft YaHei" charset="-122"/>
                <a:cs typeface="Microsoft YaHei" charset="-122"/>
              </a:rPr>
              <a:t>(Threshold)</a:t>
            </a:r>
            <a:r>
              <a:rPr lang="zh-CN" altLang="en-US" sz="2400" dirty="0">
                <a:latin typeface="Microsoft YaHei" charset="-122"/>
                <a:ea typeface="Microsoft YaHei" charset="-122"/>
                <a:cs typeface="Microsoft YaHei" charset="-122"/>
              </a:rPr>
              <a:t>：临界值</a:t>
            </a:r>
          </a:p>
        </p:txBody>
      </p:sp>
      <p:sp>
        <p:nvSpPr>
          <p:cNvPr id="20"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1" name="组合 11"/>
          <p:cNvGrpSpPr/>
          <p:nvPr/>
        </p:nvGrpSpPr>
        <p:grpSpPr>
          <a:xfrm>
            <a:off x="7766755" y="393621"/>
            <a:ext cx="4430675" cy="1735745"/>
            <a:chOff x="6710810" y="281374"/>
            <a:chExt cx="4231186" cy="1651846"/>
          </a:xfrm>
        </p:grpSpPr>
        <p:sp>
          <p:nvSpPr>
            <p:cNvPr id="22" name="左大括号 21"/>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4" name="矩形 23"/>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6" name="矩形 25"/>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7" name="矩形 26"/>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28" name="矩形 27"/>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29" name="矩形 28"/>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46398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389029" y="3166593"/>
            <a:ext cx="2288540" cy="461665"/>
          </a:xfrm>
          <a:prstGeom prst="rect">
            <a:avLst/>
          </a:prstGeom>
          <a:noFill/>
        </p:spPr>
        <p:txBody>
          <a:bodyPr wrap="square" rtlCol="0">
            <a:spAutoFit/>
          </a:bodyPr>
          <a:lstStyle/>
          <a:p>
            <a:r>
              <a:rPr lang="zh-CN" altLang="en-US" sz="2400" dirty="0"/>
              <a:t>第三章   传输层</a:t>
            </a:r>
          </a:p>
        </p:txBody>
      </p:sp>
      <p:sp>
        <p:nvSpPr>
          <p:cNvPr id="8" name="文本框 7"/>
          <p:cNvSpPr txBox="1"/>
          <p:nvPr/>
        </p:nvSpPr>
        <p:spPr>
          <a:xfrm>
            <a:off x="5495924" y="1515175"/>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solidFill>
                  <a:srgbClr val="FF0000"/>
                </a:solidFill>
              </a:rPr>
              <a:t>第五节 传输控制协议（</a:t>
            </a:r>
            <a:r>
              <a:rPr lang="en-US" altLang="zh-CN" sz="2400" dirty="0">
                <a:solidFill>
                  <a:srgbClr val="FF0000"/>
                </a:solidFill>
              </a:rPr>
              <a:t>TCP</a:t>
            </a:r>
            <a:r>
              <a:rPr lang="zh-CN" altLang="en-US" sz="2400" dirty="0">
                <a:solidFill>
                  <a:srgbClr val="FF0000"/>
                </a:solidFill>
              </a:rPr>
              <a:t>）</a:t>
            </a:r>
          </a:p>
        </p:txBody>
      </p:sp>
      <p:sp>
        <p:nvSpPr>
          <p:cNvPr id="9" name="左大括号 8"/>
          <p:cNvSpPr/>
          <p:nvPr/>
        </p:nvSpPr>
        <p:spPr>
          <a:xfrm>
            <a:off x="4771072" y="193910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7701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 name="矩形 2"/>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8" name="文本框 17"/>
          <p:cNvSpPr txBox="1"/>
          <p:nvPr/>
        </p:nvSpPr>
        <p:spPr>
          <a:xfrm>
            <a:off x="873797" y="2363212"/>
            <a:ext cx="10563698" cy="646331"/>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四、</a:t>
            </a:r>
            <a:r>
              <a:rPr lang="en-US" altLang="zh-CN" sz="2400" dirty="0">
                <a:latin typeface="Microsoft YaHei" charset="-122"/>
                <a:ea typeface="Microsoft YaHei" charset="-122"/>
                <a:cs typeface="Microsoft YaHei" charset="-122"/>
                <a:sym typeface="+mn-ea"/>
              </a:rPr>
              <a:t>TCP</a:t>
            </a:r>
            <a:r>
              <a:rPr lang="zh-CN" altLang="en-US" sz="2400" b="1" dirty="0">
                <a:latin typeface="Microsoft YaHei" charset="-122"/>
                <a:ea typeface="Microsoft YaHei" charset="-122"/>
                <a:cs typeface="Microsoft YaHei" charset="-122"/>
                <a:sym typeface="+mn-ea"/>
              </a:rPr>
              <a:t>拥塞控制算法</a:t>
            </a:r>
            <a:endParaRPr lang="zh-CN" altLang="en-US" sz="2400" dirty="0">
              <a:latin typeface="Microsoft YaHei" charset="-122"/>
              <a:ea typeface="Microsoft YaHei" charset="-122"/>
              <a:cs typeface="Microsoft YaHei" charset="-122"/>
            </a:endParaRPr>
          </a:p>
        </p:txBody>
      </p:sp>
      <p:sp>
        <p:nvSpPr>
          <p:cNvPr id="19" name="文本框 18"/>
          <p:cNvSpPr txBox="1"/>
          <p:nvPr/>
        </p:nvSpPr>
        <p:spPr>
          <a:xfrm>
            <a:off x="4272197" y="3321302"/>
            <a:ext cx="1610425" cy="230832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rPr>
              <a:t>慢启动</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拥塞避免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快速重传</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快速恢复</a:t>
            </a:r>
          </a:p>
        </p:txBody>
      </p:sp>
      <p:sp>
        <p:nvSpPr>
          <p:cNvPr id="2" name="矩形 1"/>
          <p:cNvSpPr/>
          <p:nvPr/>
        </p:nvSpPr>
        <p:spPr>
          <a:xfrm>
            <a:off x="873797" y="4088637"/>
            <a:ext cx="2893421" cy="646331"/>
          </a:xfrm>
          <a:prstGeom prst="rect">
            <a:avLst/>
          </a:prstGeom>
        </p:spPr>
        <p:txBody>
          <a:bodyPr wrap="none">
            <a:spAutoFit/>
          </a:bodyPr>
          <a:lstStyle/>
          <a:p>
            <a:pPr fontAlgn="auto">
              <a:lnSpc>
                <a:spcPct val="150000"/>
              </a:lnSpc>
            </a:pP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拥塞控制的算法</a:t>
            </a:r>
            <a:endParaRPr lang="en-US" altLang="zh-CN" sz="2400" dirty="0">
              <a:latin typeface="Microsoft YaHei" charset="-122"/>
              <a:ea typeface="Microsoft YaHei" charset="-122"/>
              <a:cs typeface="Microsoft YaHei" charset="-122"/>
            </a:endParaRPr>
          </a:p>
        </p:txBody>
      </p:sp>
      <p:sp>
        <p:nvSpPr>
          <p:cNvPr id="20" name="左大括号 19"/>
          <p:cNvSpPr/>
          <p:nvPr/>
        </p:nvSpPr>
        <p:spPr>
          <a:xfrm>
            <a:off x="3767218" y="3438336"/>
            <a:ext cx="504979" cy="20742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55582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 name="矩形 2"/>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8" name="文本框 17"/>
          <p:cNvSpPr txBox="1"/>
          <p:nvPr/>
        </p:nvSpPr>
        <p:spPr>
          <a:xfrm>
            <a:off x="873797" y="2363212"/>
            <a:ext cx="10563698" cy="646331"/>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四、</a:t>
            </a:r>
            <a:r>
              <a:rPr lang="en-US" altLang="zh-CN" sz="2400" dirty="0">
                <a:latin typeface="Microsoft YaHei" charset="-122"/>
                <a:ea typeface="Microsoft YaHei" charset="-122"/>
                <a:cs typeface="Microsoft YaHei" charset="-122"/>
                <a:sym typeface="+mn-ea"/>
              </a:rPr>
              <a:t>TCP</a:t>
            </a:r>
            <a:r>
              <a:rPr lang="zh-CN" altLang="en-US" sz="2400" b="1" dirty="0">
                <a:latin typeface="Microsoft YaHei" charset="-122"/>
                <a:ea typeface="Microsoft YaHei" charset="-122"/>
                <a:cs typeface="Microsoft YaHei" charset="-122"/>
                <a:sym typeface="+mn-ea"/>
              </a:rPr>
              <a:t>拥塞控制算法</a:t>
            </a:r>
            <a:endParaRPr lang="zh-CN" altLang="en-US" sz="2400" dirty="0">
              <a:latin typeface="Microsoft YaHei" charset="-122"/>
              <a:ea typeface="Microsoft YaHei" charset="-122"/>
              <a:cs typeface="Microsoft YaHei" charset="-122"/>
            </a:endParaRPr>
          </a:p>
        </p:txBody>
      </p:sp>
      <p:sp>
        <p:nvSpPr>
          <p:cNvPr id="19" name="文本框 18"/>
          <p:cNvSpPr txBox="1"/>
          <p:nvPr/>
        </p:nvSpPr>
        <p:spPr>
          <a:xfrm>
            <a:off x="4272197" y="3321302"/>
            <a:ext cx="1610425" cy="2308324"/>
          </a:xfrm>
          <a:prstGeom prst="rect">
            <a:avLst/>
          </a:prstGeom>
          <a:noFill/>
        </p:spPr>
        <p:txBody>
          <a:bodyPr wrap="square" rtlCol="0">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慢启动</a:t>
            </a:r>
            <a:endParaRPr lang="en-US" altLang="zh-CN" sz="2400" dirty="0">
              <a:solidFill>
                <a:srgbClr val="FF0000"/>
              </a:solidFill>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拥塞避免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快速重传</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快速恢复</a:t>
            </a:r>
          </a:p>
        </p:txBody>
      </p:sp>
      <p:sp>
        <p:nvSpPr>
          <p:cNvPr id="2" name="矩形 1"/>
          <p:cNvSpPr/>
          <p:nvPr/>
        </p:nvSpPr>
        <p:spPr>
          <a:xfrm>
            <a:off x="873797" y="4088637"/>
            <a:ext cx="2893421" cy="646331"/>
          </a:xfrm>
          <a:prstGeom prst="rect">
            <a:avLst/>
          </a:prstGeom>
        </p:spPr>
        <p:txBody>
          <a:bodyPr wrap="none">
            <a:spAutoFit/>
          </a:bodyPr>
          <a:lstStyle/>
          <a:p>
            <a:pPr fontAlgn="auto">
              <a:lnSpc>
                <a:spcPct val="150000"/>
              </a:lnSpc>
            </a:pP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拥塞控制的算法</a:t>
            </a:r>
            <a:endParaRPr lang="en-US" altLang="zh-CN" sz="2400" dirty="0">
              <a:latin typeface="Microsoft YaHei" charset="-122"/>
              <a:ea typeface="Microsoft YaHei" charset="-122"/>
              <a:cs typeface="Microsoft YaHei" charset="-122"/>
            </a:endParaRPr>
          </a:p>
        </p:txBody>
      </p:sp>
      <p:sp>
        <p:nvSpPr>
          <p:cNvPr id="20" name="左大括号 19"/>
          <p:cNvSpPr/>
          <p:nvPr/>
        </p:nvSpPr>
        <p:spPr>
          <a:xfrm>
            <a:off x="3767218" y="3438336"/>
            <a:ext cx="504979" cy="20742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651702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nvSpPr>
        <p:spPr>
          <a:xfrm>
            <a:off x="49199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54375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50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24" name="矩形 23"/>
          <p:cNvSpPr/>
          <p:nvPr/>
        </p:nvSpPr>
        <p:spPr>
          <a:xfrm>
            <a:off x="64725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69900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矩形 9"/>
          <p:cNvSpPr/>
          <p:nvPr/>
        </p:nvSpPr>
        <p:spPr>
          <a:xfrm>
            <a:off x="75076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矩形 29"/>
          <p:cNvSpPr/>
          <p:nvPr/>
        </p:nvSpPr>
        <p:spPr>
          <a:xfrm>
            <a:off x="80251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 name="矩形 31"/>
          <p:cNvSpPr/>
          <p:nvPr/>
        </p:nvSpPr>
        <p:spPr>
          <a:xfrm>
            <a:off x="85426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3" name="矩形 32"/>
          <p:cNvSpPr/>
          <p:nvPr/>
        </p:nvSpPr>
        <p:spPr>
          <a:xfrm>
            <a:off x="90601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 name="矩形 33"/>
          <p:cNvSpPr/>
          <p:nvPr/>
        </p:nvSpPr>
        <p:spPr>
          <a:xfrm>
            <a:off x="95777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5" name="矩形 34"/>
          <p:cNvSpPr/>
          <p:nvPr/>
        </p:nvSpPr>
        <p:spPr>
          <a:xfrm>
            <a:off x="100952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 name="矩形 35"/>
          <p:cNvSpPr/>
          <p:nvPr/>
        </p:nvSpPr>
        <p:spPr>
          <a:xfrm>
            <a:off x="4920293" y="2048924"/>
            <a:ext cx="528320"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7" name="矩形 36"/>
          <p:cNvSpPr/>
          <p:nvPr/>
        </p:nvSpPr>
        <p:spPr>
          <a:xfrm>
            <a:off x="4923468" y="2719484"/>
            <a:ext cx="514350"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883" name="文本框 79"/>
          <p:cNvSpPr txBox="1"/>
          <p:nvPr/>
        </p:nvSpPr>
        <p:spPr>
          <a:xfrm>
            <a:off x="5006018" y="2286097"/>
            <a:ext cx="5745163" cy="368300"/>
          </a:xfrm>
          <a:prstGeom prst="rect">
            <a:avLst/>
          </a:prstGeom>
          <a:noFill/>
          <a:ln w="9525">
            <a:noFill/>
          </a:ln>
        </p:spPr>
        <p:txBody>
          <a:bodyPr wrap="square" anchor="t">
            <a:spAutoFit/>
          </a:bodyPr>
          <a:lstStyle/>
          <a:p>
            <a:r>
              <a:rPr lang="en-US" altLang="zh-CN" dirty="0">
                <a:latin typeface="Arial" panose="020B0604020202090204" pitchFamily="34" charset="0"/>
                <a:ea typeface="宋体" panose="02010600030101010101" pitchFamily="2" charset="-122"/>
              </a:rPr>
              <a:t>1      </a:t>
            </a:r>
            <a:r>
              <a:rPr lang="en-US" altLang="zh-CN" dirty="0">
                <a:solidFill>
                  <a:schemeClr val="accent2"/>
                </a:solidFill>
                <a:latin typeface="Arial" panose="020B0604020202090204" pitchFamily="34" charset="0"/>
                <a:ea typeface="宋体" panose="02010600030101010101" pitchFamily="2" charset="-122"/>
              </a:rPr>
              <a:t>2       3      4      </a:t>
            </a:r>
            <a:r>
              <a:rPr lang="en-US" altLang="zh-CN" b="1" dirty="0">
                <a:solidFill>
                  <a:schemeClr val="accent2"/>
                </a:solidFill>
                <a:latin typeface="Arial" panose="020B0604020202090204" pitchFamily="34" charset="0"/>
                <a:ea typeface="宋体" panose="02010600030101010101" pitchFamily="2" charset="-122"/>
              </a:rPr>
              <a:t>5</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6</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7</a:t>
            </a:r>
            <a:r>
              <a:rPr lang="en-US" altLang="zh-CN" dirty="0">
                <a:solidFill>
                  <a:schemeClr val="accent2"/>
                </a:solidFill>
                <a:latin typeface="Arial" panose="020B0604020202090204" pitchFamily="34" charset="0"/>
                <a:ea typeface="宋体" panose="02010600030101010101" pitchFamily="2" charset="-122"/>
              </a:rPr>
              <a:t>      8      </a:t>
            </a:r>
            <a:r>
              <a:rPr lang="en-US" altLang="zh-CN" b="1" dirty="0">
                <a:solidFill>
                  <a:schemeClr val="accent2"/>
                </a:solidFill>
                <a:latin typeface="Arial" panose="020B0604020202090204" pitchFamily="34" charset="0"/>
                <a:ea typeface="宋体" panose="02010600030101010101" pitchFamily="2" charset="-122"/>
              </a:rPr>
              <a:t>9</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10</a:t>
            </a:r>
            <a:r>
              <a:rPr lang="en-US" altLang="zh-CN" dirty="0">
                <a:solidFill>
                  <a:schemeClr val="accent2"/>
                </a:solidFill>
                <a:latin typeface="Arial" panose="020B0604020202090204" pitchFamily="34" charset="0"/>
                <a:ea typeface="宋体" panose="02010600030101010101" pitchFamily="2" charset="-122"/>
              </a:rPr>
              <a:t>    11  </a:t>
            </a:r>
          </a:p>
        </p:txBody>
      </p:sp>
      <p:sp>
        <p:nvSpPr>
          <p:cNvPr id="56" name="文本框 55"/>
          <p:cNvSpPr txBox="1"/>
          <p:nvPr/>
        </p:nvSpPr>
        <p:spPr>
          <a:xfrm>
            <a:off x="1448263" y="2165486"/>
            <a:ext cx="330589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拥塞窗口，初始值为</a:t>
            </a:r>
            <a:r>
              <a:rPr lang="en-US" altLang="zh-CN" sz="2000" dirty="0">
                <a:latin typeface="Microsoft YaHei" charset="-122"/>
                <a:ea typeface="Microsoft YaHei" charset="-122"/>
                <a:cs typeface="Microsoft YaHei" charset="-122"/>
              </a:rPr>
              <a:t>1MSS</a:t>
            </a:r>
          </a:p>
        </p:txBody>
      </p:sp>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93068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nvSpPr>
        <p:spPr>
          <a:xfrm>
            <a:off x="49199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54375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50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24" name="矩形 23"/>
          <p:cNvSpPr/>
          <p:nvPr/>
        </p:nvSpPr>
        <p:spPr>
          <a:xfrm>
            <a:off x="64725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69900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矩形 9"/>
          <p:cNvSpPr/>
          <p:nvPr/>
        </p:nvSpPr>
        <p:spPr>
          <a:xfrm>
            <a:off x="75076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矩形 29"/>
          <p:cNvSpPr/>
          <p:nvPr/>
        </p:nvSpPr>
        <p:spPr>
          <a:xfrm>
            <a:off x="80251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 name="矩形 31"/>
          <p:cNvSpPr/>
          <p:nvPr/>
        </p:nvSpPr>
        <p:spPr>
          <a:xfrm>
            <a:off x="85426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3" name="矩形 32"/>
          <p:cNvSpPr/>
          <p:nvPr/>
        </p:nvSpPr>
        <p:spPr>
          <a:xfrm>
            <a:off x="90601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 name="矩形 33"/>
          <p:cNvSpPr/>
          <p:nvPr/>
        </p:nvSpPr>
        <p:spPr>
          <a:xfrm>
            <a:off x="95777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5" name="矩形 34"/>
          <p:cNvSpPr/>
          <p:nvPr/>
        </p:nvSpPr>
        <p:spPr>
          <a:xfrm>
            <a:off x="100952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 name="矩形 35"/>
          <p:cNvSpPr/>
          <p:nvPr/>
        </p:nvSpPr>
        <p:spPr>
          <a:xfrm>
            <a:off x="4920293" y="2048924"/>
            <a:ext cx="528320"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7" name="矩形 36"/>
          <p:cNvSpPr/>
          <p:nvPr/>
        </p:nvSpPr>
        <p:spPr>
          <a:xfrm>
            <a:off x="4923468" y="2719484"/>
            <a:ext cx="514350"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883" name="文本框 79"/>
          <p:cNvSpPr txBox="1"/>
          <p:nvPr/>
        </p:nvSpPr>
        <p:spPr>
          <a:xfrm>
            <a:off x="5006018" y="2286097"/>
            <a:ext cx="5745163" cy="368300"/>
          </a:xfrm>
          <a:prstGeom prst="rect">
            <a:avLst/>
          </a:prstGeom>
          <a:noFill/>
          <a:ln w="9525">
            <a:noFill/>
          </a:ln>
        </p:spPr>
        <p:txBody>
          <a:bodyPr wrap="square" anchor="t">
            <a:spAutoFit/>
          </a:bodyPr>
          <a:lstStyle/>
          <a:p>
            <a:r>
              <a:rPr lang="en-US" altLang="zh-CN" dirty="0">
                <a:latin typeface="Arial" panose="020B0604020202090204" pitchFamily="34" charset="0"/>
                <a:ea typeface="宋体" panose="02010600030101010101" pitchFamily="2" charset="-122"/>
              </a:rPr>
              <a:t>1      </a:t>
            </a:r>
            <a:r>
              <a:rPr lang="en-US" altLang="zh-CN" dirty="0">
                <a:solidFill>
                  <a:schemeClr val="accent2"/>
                </a:solidFill>
                <a:latin typeface="Arial" panose="020B0604020202090204" pitchFamily="34" charset="0"/>
                <a:ea typeface="宋体" panose="02010600030101010101" pitchFamily="2" charset="-122"/>
              </a:rPr>
              <a:t>2       3      4      </a:t>
            </a:r>
            <a:r>
              <a:rPr lang="en-US" altLang="zh-CN" b="1" dirty="0">
                <a:solidFill>
                  <a:schemeClr val="accent2"/>
                </a:solidFill>
                <a:latin typeface="Arial" panose="020B0604020202090204" pitchFamily="34" charset="0"/>
                <a:ea typeface="宋体" panose="02010600030101010101" pitchFamily="2" charset="-122"/>
              </a:rPr>
              <a:t>5</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6</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7</a:t>
            </a:r>
            <a:r>
              <a:rPr lang="en-US" altLang="zh-CN" dirty="0">
                <a:solidFill>
                  <a:schemeClr val="accent2"/>
                </a:solidFill>
                <a:latin typeface="Arial" panose="020B0604020202090204" pitchFamily="34" charset="0"/>
                <a:ea typeface="宋体" panose="02010600030101010101" pitchFamily="2" charset="-122"/>
              </a:rPr>
              <a:t>      8      </a:t>
            </a:r>
            <a:r>
              <a:rPr lang="en-US" altLang="zh-CN" b="1" dirty="0">
                <a:solidFill>
                  <a:schemeClr val="accent2"/>
                </a:solidFill>
                <a:latin typeface="Arial" panose="020B0604020202090204" pitchFamily="34" charset="0"/>
                <a:ea typeface="宋体" panose="02010600030101010101" pitchFamily="2" charset="-122"/>
              </a:rPr>
              <a:t>9</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10</a:t>
            </a:r>
            <a:r>
              <a:rPr lang="en-US" altLang="zh-CN" dirty="0">
                <a:solidFill>
                  <a:schemeClr val="accent2"/>
                </a:solidFill>
                <a:latin typeface="Arial" panose="020B0604020202090204" pitchFamily="34" charset="0"/>
                <a:ea typeface="宋体" panose="02010600030101010101" pitchFamily="2" charset="-122"/>
              </a:rPr>
              <a:t>    11  </a:t>
            </a:r>
          </a:p>
        </p:txBody>
      </p:sp>
      <p:sp>
        <p:nvSpPr>
          <p:cNvPr id="56" name="文本框 55"/>
          <p:cNvSpPr txBox="1"/>
          <p:nvPr/>
        </p:nvSpPr>
        <p:spPr>
          <a:xfrm>
            <a:off x="1448263" y="2165486"/>
            <a:ext cx="330589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拥塞窗口，初始值为</a:t>
            </a:r>
            <a:r>
              <a:rPr lang="en-US" altLang="zh-CN" sz="2000" dirty="0">
                <a:latin typeface="Microsoft YaHei" charset="-122"/>
                <a:ea typeface="Microsoft YaHei" charset="-122"/>
                <a:cs typeface="Microsoft YaHei" charset="-122"/>
              </a:rPr>
              <a:t>1MSS</a:t>
            </a:r>
          </a:p>
        </p:txBody>
      </p:sp>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6" name="文本框 45">
            <a:extLst>
              <a:ext uri="{FF2B5EF4-FFF2-40B4-BE49-F238E27FC236}">
                <a16:creationId xmlns:a16="http://schemas.microsoft.com/office/drawing/2014/main" id="{640C0DE7-CAD0-634A-A2D1-D1B043A946CA}"/>
              </a:ext>
            </a:extLst>
          </p:cNvPr>
          <p:cNvSpPr txBox="1"/>
          <p:nvPr/>
        </p:nvSpPr>
        <p:spPr>
          <a:xfrm>
            <a:off x="4057649" y="3264470"/>
            <a:ext cx="2284157" cy="499047"/>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1</a:t>
            </a:r>
            <a:r>
              <a:rPr lang="zh-CN" altLang="en-US" sz="2000" dirty="0"/>
              <a:t>个</a:t>
            </a:r>
            <a:r>
              <a:rPr lang="en-US" altLang="zh-CN" sz="2000" dirty="0"/>
              <a:t>RTT</a:t>
            </a:r>
            <a:r>
              <a:rPr lang="zh-CN" altLang="en-US" sz="2000" dirty="0"/>
              <a:t>时间</a:t>
            </a:r>
          </a:p>
        </p:txBody>
      </p:sp>
    </p:spTree>
    <p:extLst>
      <p:ext uri="{BB962C8B-B14F-4D97-AF65-F5344CB8AC3E}">
        <p14:creationId xmlns:p14="http://schemas.microsoft.com/office/powerpoint/2010/main" val="979432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nvSpPr>
        <p:spPr>
          <a:xfrm>
            <a:off x="49199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54375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50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24" name="矩形 23"/>
          <p:cNvSpPr/>
          <p:nvPr/>
        </p:nvSpPr>
        <p:spPr>
          <a:xfrm>
            <a:off x="64725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69900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矩形 9"/>
          <p:cNvSpPr/>
          <p:nvPr/>
        </p:nvSpPr>
        <p:spPr>
          <a:xfrm>
            <a:off x="75076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矩形 29"/>
          <p:cNvSpPr/>
          <p:nvPr/>
        </p:nvSpPr>
        <p:spPr>
          <a:xfrm>
            <a:off x="80251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 name="矩形 31"/>
          <p:cNvSpPr/>
          <p:nvPr/>
        </p:nvSpPr>
        <p:spPr>
          <a:xfrm>
            <a:off x="85426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3" name="矩形 32"/>
          <p:cNvSpPr/>
          <p:nvPr/>
        </p:nvSpPr>
        <p:spPr>
          <a:xfrm>
            <a:off x="90601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 name="矩形 33"/>
          <p:cNvSpPr/>
          <p:nvPr/>
        </p:nvSpPr>
        <p:spPr>
          <a:xfrm>
            <a:off x="95777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5" name="矩形 34"/>
          <p:cNvSpPr/>
          <p:nvPr/>
        </p:nvSpPr>
        <p:spPr>
          <a:xfrm>
            <a:off x="100952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 name="矩形 35"/>
          <p:cNvSpPr/>
          <p:nvPr/>
        </p:nvSpPr>
        <p:spPr>
          <a:xfrm>
            <a:off x="4920293" y="2048924"/>
            <a:ext cx="528320"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7" name="矩形 36"/>
          <p:cNvSpPr/>
          <p:nvPr/>
        </p:nvSpPr>
        <p:spPr>
          <a:xfrm>
            <a:off x="4923468" y="2719484"/>
            <a:ext cx="514350"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883" name="文本框 79"/>
          <p:cNvSpPr txBox="1"/>
          <p:nvPr/>
        </p:nvSpPr>
        <p:spPr>
          <a:xfrm>
            <a:off x="5006018" y="2286097"/>
            <a:ext cx="5745163" cy="368300"/>
          </a:xfrm>
          <a:prstGeom prst="rect">
            <a:avLst/>
          </a:prstGeom>
          <a:noFill/>
          <a:ln w="9525">
            <a:noFill/>
          </a:ln>
        </p:spPr>
        <p:txBody>
          <a:bodyPr wrap="square" anchor="t">
            <a:spAutoFit/>
          </a:bodyPr>
          <a:lstStyle/>
          <a:p>
            <a:r>
              <a:rPr lang="en-US" altLang="zh-CN" dirty="0">
                <a:latin typeface="Arial" panose="020B0604020202090204" pitchFamily="34" charset="0"/>
                <a:ea typeface="宋体" panose="02010600030101010101" pitchFamily="2" charset="-122"/>
              </a:rPr>
              <a:t>1      </a:t>
            </a:r>
            <a:r>
              <a:rPr lang="en-US" altLang="zh-CN" dirty="0">
                <a:solidFill>
                  <a:schemeClr val="accent2"/>
                </a:solidFill>
                <a:latin typeface="Arial" panose="020B0604020202090204" pitchFamily="34" charset="0"/>
                <a:ea typeface="宋体" panose="02010600030101010101" pitchFamily="2" charset="-122"/>
              </a:rPr>
              <a:t>2       3      4      </a:t>
            </a:r>
            <a:r>
              <a:rPr lang="en-US" altLang="zh-CN" b="1" dirty="0">
                <a:solidFill>
                  <a:schemeClr val="accent2"/>
                </a:solidFill>
                <a:latin typeface="Arial" panose="020B0604020202090204" pitchFamily="34" charset="0"/>
                <a:ea typeface="宋体" panose="02010600030101010101" pitchFamily="2" charset="-122"/>
              </a:rPr>
              <a:t>5</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6</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7</a:t>
            </a:r>
            <a:r>
              <a:rPr lang="en-US" altLang="zh-CN" dirty="0">
                <a:solidFill>
                  <a:schemeClr val="accent2"/>
                </a:solidFill>
                <a:latin typeface="Arial" panose="020B0604020202090204" pitchFamily="34" charset="0"/>
                <a:ea typeface="宋体" panose="02010600030101010101" pitchFamily="2" charset="-122"/>
              </a:rPr>
              <a:t>      8      </a:t>
            </a:r>
            <a:r>
              <a:rPr lang="en-US" altLang="zh-CN" b="1" dirty="0">
                <a:solidFill>
                  <a:schemeClr val="accent2"/>
                </a:solidFill>
                <a:latin typeface="Arial" panose="020B0604020202090204" pitchFamily="34" charset="0"/>
                <a:ea typeface="宋体" panose="02010600030101010101" pitchFamily="2" charset="-122"/>
              </a:rPr>
              <a:t>9</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10</a:t>
            </a:r>
            <a:r>
              <a:rPr lang="en-US" altLang="zh-CN" dirty="0">
                <a:solidFill>
                  <a:schemeClr val="accent2"/>
                </a:solidFill>
                <a:latin typeface="Arial" panose="020B0604020202090204" pitchFamily="34" charset="0"/>
                <a:ea typeface="宋体" panose="02010600030101010101" pitchFamily="2" charset="-122"/>
              </a:rPr>
              <a:t>    11  </a:t>
            </a:r>
          </a:p>
        </p:txBody>
      </p:sp>
      <p:sp>
        <p:nvSpPr>
          <p:cNvPr id="56" name="文本框 55"/>
          <p:cNvSpPr txBox="1"/>
          <p:nvPr/>
        </p:nvSpPr>
        <p:spPr>
          <a:xfrm>
            <a:off x="1448263" y="2165486"/>
            <a:ext cx="330589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拥塞窗口，初始值为</a:t>
            </a:r>
            <a:r>
              <a:rPr lang="en-US" altLang="zh-CN" sz="2000" dirty="0">
                <a:latin typeface="Microsoft YaHei" charset="-122"/>
                <a:ea typeface="Microsoft YaHei" charset="-122"/>
                <a:cs typeface="Microsoft YaHei" charset="-122"/>
              </a:rPr>
              <a:t>1MSS</a:t>
            </a:r>
          </a:p>
        </p:txBody>
      </p:sp>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6" name="矩形 45"/>
          <p:cNvSpPr/>
          <p:nvPr/>
        </p:nvSpPr>
        <p:spPr>
          <a:xfrm>
            <a:off x="49199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7" name="矩形 46"/>
          <p:cNvSpPr/>
          <p:nvPr/>
        </p:nvSpPr>
        <p:spPr>
          <a:xfrm>
            <a:off x="54375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8" name="矩形 47"/>
          <p:cNvSpPr/>
          <p:nvPr/>
        </p:nvSpPr>
        <p:spPr>
          <a:xfrm>
            <a:off x="59550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49" name="矩形 48"/>
          <p:cNvSpPr/>
          <p:nvPr/>
        </p:nvSpPr>
        <p:spPr>
          <a:xfrm>
            <a:off x="647255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0" name="矩形 49"/>
          <p:cNvSpPr/>
          <p:nvPr/>
        </p:nvSpPr>
        <p:spPr>
          <a:xfrm>
            <a:off x="69900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1" name="矩形 50"/>
          <p:cNvSpPr/>
          <p:nvPr/>
        </p:nvSpPr>
        <p:spPr>
          <a:xfrm>
            <a:off x="75076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2" name="矩形 51"/>
          <p:cNvSpPr/>
          <p:nvPr/>
        </p:nvSpPr>
        <p:spPr>
          <a:xfrm>
            <a:off x="80251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3" name="矩形 52"/>
          <p:cNvSpPr/>
          <p:nvPr/>
        </p:nvSpPr>
        <p:spPr>
          <a:xfrm>
            <a:off x="854265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4" name="矩形 53"/>
          <p:cNvSpPr/>
          <p:nvPr/>
        </p:nvSpPr>
        <p:spPr>
          <a:xfrm>
            <a:off x="90601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5" name="矩形 54"/>
          <p:cNvSpPr/>
          <p:nvPr/>
        </p:nvSpPr>
        <p:spPr>
          <a:xfrm>
            <a:off x="95777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7" name="矩形 56"/>
          <p:cNvSpPr/>
          <p:nvPr/>
        </p:nvSpPr>
        <p:spPr>
          <a:xfrm>
            <a:off x="100952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8" name="矩形 57"/>
          <p:cNvSpPr/>
          <p:nvPr/>
        </p:nvSpPr>
        <p:spPr>
          <a:xfrm>
            <a:off x="5446073" y="3935668"/>
            <a:ext cx="1026795"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9" name="矩形 58"/>
          <p:cNvSpPr/>
          <p:nvPr/>
        </p:nvSpPr>
        <p:spPr>
          <a:xfrm>
            <a:off x="5437818" y="4606228"/>
            <a:ext cx="1034415"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0" name="文本框 79"/>
          <p:cNvSpPr txBox="1"/>
          <p:nvPr/>
        </p:nvSpPr>
        <p:spPr>
          <a:xfrm>
            <a:off x="5006018" y="4172841"/>
            <a:ext cx="5745163" cy="368300"/>
          </a:xfrm>
          <a:prstGeom prst="rect">
            <a:avLst/>
          </a:prstGeom>
          <a:noFill/>
          <a:ln w="9525">
            <a:noFill/>
          </a:ln>
        </p:spPr>
        <p:txBody>
          <a:bodyPr wrap="square" anchor="t">
            <a:spAutoFit/>
          </a:bodyPr>
          <a:lstStyle/>
          <a:p>
            <a:r>
              <a:rPr lang="en-US" altLang="zh-CN">
                <a:latin typeface="Arial" panose="020B0604020202090204" pitchFamily="34" charset="0"/>
                <a:ea typeface="宋体" panose="02010600030101010101" pitchFamily="2" charset="-122"/>
              </a:rPr>
              <a:t>1      </a:t>
            </a:r>
            <a:r>
              <a:rPr lang="en-US" altLang="zh-CN">
                <a:solidFill>
                  <a:schemeClr val="accent2"/>
                </a:solidFill>
                <a:latin typeface="Arial" panose="020B0604020202090204" pitchFamily="34" charset="0"/>
                <a:ea typeface="宋体" panose="02010600030101010101" pitchFamily="2" charset="-122"/>
              </a:rPr>
              <a:t>2       3      4      </a:t>
            </a:r>
            <a:r>
              <a:rPr lang="en-US" altLang="zh-CN" b="1">
                <a:solidFill>
                  <a:schemeClr val="accent2"/>
                </a:solidFill>
                <a:latin typeface="Arial" panose="020B0604020202090204" pitchFamily="34" charset="0"/>
                <a:ea typeface="宋体" panose="02010600030101010101" pitchFamily="2" charset="-122"/>
              </a:rPr>
              <a:t>5</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6</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7</a:t>
            </a:r>
            <a:r>
              <a:rPr lang="en-US" altLang="zh-CN">
                <a:solidFill>
                  <a:schemeClr val="accent2"/>
                </a:solidFill>
                <a:latin typeface="Arial" panose="020B0604020202090204" pitchFamily="34" charset="0"/>
                <a:ea typeface="宋体" panose="02010600030101010101" pitchFamily="2" charset="-122"/>
              </a:rPr>
              <a:t>      8      </a:t>
            </a:r>
            <a:r>
              <a:rPr lang="en-US" altLang="zh-CN" b="1">
                <a:solidFill>
                  <a:schemeClr val="accent2"/>
                </a:solidFill>
                <a:latin typeface="Arial" panose="020B0604020202090204" pitchFamily="34" charset="0"/>
                <a:ea typeface="宋体" panose="02010600030101010101" pitchFamily="2" charset="-122"/>
              </a:rPr>
              <a:t>9</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10</a:t>
            </a:r>
            <a:r>
              <a:rPr lang="en-US" altLang="zh-CN">
                <a:solidFill>
                  <a:schemeClr val="accent2"/>
                </a:solidFill>
                <a:latin typeface="Arial" panose="020B0604020202090204" pitchFamily="34" charset="0"/>
                <a:ea typeface="宋体" panose="02010600030101010101" pitchFamily="2" charset="-122"/>
              </a:rPr>
              <a:t>    11  </a:t>
            </a:r>
          </a:p>
        </p:txBody>
      </p:sp>
      <p:sp>
        <p:nvSpPr>
          <p:cNvPr id="61" name="文本框 60"/>
          <p:cNvSpPr txBox="1"/>
          <p:nvPr/>
        </p:nvSpPr>
        <p:spPr>
          <a:xfrm>
            <a:off x="1552405" y="4004903"/>
            <a:ext cx="2273728" cy="499624"/>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2MSS</a:t>
            </a:r>
          </a:p>
        </p:txBody>
      </p:sp>
      <p:sp>
        <p:nvSpPr>
          <p:cNvPr id="62" name="文本框 61">
            <a:extLst>
              <a:ext uri="{FF2B5EF4-FFF2-40B4-BE49-F238E27FC236}">
                <a16:creationId xmlns:a16="http://schemas.microsoft.com/office/drawing/2014/main" id="{D9144759-CD6E-0B4A-A39B-72A294DAF0BF}"/>
              </a:ext>
            </a:extLst>
          </p:cNvPr>
          <p:cNvSpPr txBox="1"/>
          <p:nvPr/>
        </p:nvSpPr>
        <p:spPr>
          <a:xfrm>
            <a:off x="4057649" y="3264470"/>
            <a:ext cx="2284157" cy="499047"/>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1</a:t>
            </a:r>
            <a:r>
              <a:rPr lang="zh-CN" altLang="en-US" sz="2000" dirty="0"/>
              <a:t>个</a:t>
            </a:r>
            <a:r>
              <a:rPr lang="en-US" altLang="zh-CN" sz="2000" dirty="0"/>
              <a:t>RTT</a:t>
            </a:r>
            <a:r>
              <a:rPr lang="zh-CN" altLang="en-US" sz="2000" dirty="0"/>
              <a:t>时间</a:t>
            </a:r>
          </a:p>
        </p:txBody>
      </p:sp>
    </p:spTree>
    <p:extLst>
      <p:ext uri="{BB962C8B-B14F-4D97-AF65-F5344CB8AC3E}">
        <p14:creationId xmlns:p14="http://schemas.microsoft.com/office/powerpoint/2010/main" val="1586474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nvSpPr>
        <p:spPr>
          <a:xfrm>
            <a:off x="49199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54375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50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24" name="矩形 23"/>
          <p:cNvSpPr/>
          <p:nvPr/>
        </p:nvSpPr>
        <p:spPr>
          <a:xfrm>
            <a:off x="64725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69900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矩形 9"/>
          <p:cNvSpPr/>
          <p:nvPr/>
        </p:nvSpPr>
        <p:spPr>
          <a:xfrm>
            <a:off x="75076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矩形 29"/>
          <p:cNvSpPr/>
          <p:nvPr/>
        </p:nvSpPr>
        <p:spPr>
          <a:xfrm>
            <a:off x="80251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 name="矩形 31"/>
          <p:cNvSpPr/>
          <p:nvPr/>
        </p:nvSpPr>
        <p:spPr>
          <a:xfrm>
            <a:off x="85426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3" name="矩形 32"/>
          <p:cNvSpPr/>
          <p:nvPr/>
        </p:nvSpPr>
        <p:spPr>
          <a:xfrm>
            <a:off x="90601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 name="矩形 33"/>
          <p:cNvSpPr/>
          <p:nvPr/>
        </p:nvSpPr>
        <p:spPr>
          <a:xfrm>
            <a:off x="95777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5" name="矩形 34"/>
          <p:cNvSpPr/>
          <p:nvPr/>
        </p:nvSpPr>
        <p:spPr>
          <a:xfrm>
            <a:off x="100952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 name="矩形 35"/>
          <p:cNvSpPr/>
          <p:nvPr/>
        </p:nvSpPr>
        <p:spPr>
          <a:xfrm>
            <a:off x="4920293" y="2048924"/>
            <a:ext cx="528320"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7" name="矩形 36"/>
          <p:cNvSpPr/>
          <p:nvPr/>
        </p:nvSpPr>
        <p:spPr>
          <a:xfrm>
            <a:off x="4923468" y="2719484"/>
            <a:ext cx="514350"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883" name="文本框 79"/>
          <p:cNvSpPr txBox="1"/>
          <p:nvPr/>
        </p:nvSpPr>
        <p:spPr>
          <a:xfrm>
            <a:off x="5006018" y="2286097"/>
            <a:ext cx="5745163" cy="368300"/>
          </a:xfrm>
          <a:prstGeom prst="rect">
            <a:avLst/>
          </a:prstGeom>
          <a:noFill/>
          <a:ln w="9525">
            <a:noFill/>
          </a:ln>
        </p:spPr>
        <p:txBody>
          <a:bodyPr wrap="square" anchor="t">
            <a:spAutoFit/>
          </a:bodyPr>
          <a:lstStyle/>
          <a:p>
            <a:r>
              <a:rPr lang="en-US" altLang="zh-CN" dirty="0">
                <a:latin typeface="Arial" panose="020B0604020202090204" pitchFamily="34" charset="0"/>
                <a:ea typeface="宋体" panose="02010600030101010101" pitchFamily="2" charset="-122"/>
              </a:rPr>
              <a:t>1      </a:t>
            </a:r>
            <a:r>
              <a:rPr lang="en-US" altLang="zh-CN" dirty="0">
                <a:solidFill>
                  <a:schemeClr val="accent2"/>
                </a:solidFill>
                <a:latin typeface="Arial" panose="020B0604020202090204" pitchFamily="34" charset="0"/>
                <a:ea typeface="宋体" panose="02010600030101010101" pitchFamily="2" charset="-122"/>
              </a:rPr>
              <a:t>2       3      4      </a:t>
            </a:r>
            <a:r>
              <a:rPr lang="en-US" altLang="zh-CN" b="1" dirty="0">
                <a:solidFill>
                  <a:schemeClr val="accent2"/>
                </a:solidFill>
                <a:latin typeface="Arial" panose="020B0604020202090204" pitchFamily="34" charset="0"/>
                <a:ea typeface="宋体" panose="02010600030101010101" pitchFamily="2" charset="-122"/>
              </a:rPr>
              <a:t>5</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6</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7</a:t>
            </a:r>
            <a:r>
              <a:rPr lang="en-US" altLang="zh-CN" dirty="0">
                <a:solidFill>
                  <a:schemeClr val="accent2"/>
                </a:solidFill>
                <a:latin typeface="Arial" panose="020B0604020202090204" pitchFamily="34" charset="0"/>
                <a:ea typeface="宋体" panose="02010600030101010101" pitchFamily="2" charset="-122"/>
              </a:rPr>
              <a:t>      8      </a:t>
            </a:r>
            <a:r>
              <a:rPr lang="en-US" altLang="zh-CN" b="1" dirty="0">
                <a:solidFill>
                  <a:schemeClr val="accent2"/>
                </a:solidFill>
                <a:latin typeface="Arial" panose="020B0604020202090204" pitchFamily="34" charset="0"/>
                <a:ea typeface="宋体" panose="02010600030101010101" pitchFamily="2" charset="-122"/>
              </a:rPr>
              <a:t>9</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10</a:t>
            </a:r>
            <a:r>
              <a:rPr lang="en-US" altLang="zh-CN" dirty="0">
                <a:solidFill>
                  <a:schemeClr val="accent2"/>
                </a:solidFill>
                <a:latin typeface="Arial" panose="020B0604020202090204" pitchFamily="34" charset="0"/>
                <a:ea typeface="宋体" panose="02010600030101010101" pitchFamily="2" charset="-122"/>
              </a:rPr>
              <a:t>    11  </a:t>
            </a:r>
          </a:p>
        </p:txBody>
      </p:sp>
      <p:sp>
        <p:nvSpPr>
          <p:cNvPr id="56" name="文本框 55"/>
          <p:cNvSpPr txBox="1"/>
          <p:nvPr/>
        </p:nvSpPr>
        <p:spPr>
          <a:xfrm>
            <a:off x="1448263" y="2165486"/>
            <a:ext cx="330589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拥塞窗口，初始值为</a:t>
            </a:r>
            <a:r>
              <a:rPr lang="en-US" altLang="zh-CN" sz="2000" dirty="0">
                <a:latin typeface="Microsoft YaHei" charset="-122"/>
                <a:ea typeface="Microsoft YaHei" charset="-122"/>
                <a:cs typeface="Microsoft YaHei" charset="-122"/>
              </a:rPr>
              <a:t>1MSS</a:t>
            </a:r>
          </a:p>
        </p:txBody>
      </p:sp>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6" name="矩形 45"/>
          <p:cNvSpPr/>
          <p:nvPr/>
        </p:nvSpPr>
        <p:spPr>
          <a:xfrm>
            <a:off x="49199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7" name="矩形 46"/>
          <p:cNvSpPr/>
          <p:nvPr/>
        </p:nvSpPr>
        <p:spPr>
          <a:xfrm>
            <a:off x="54375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8" name="矩形 47"/>
          <p:cNvSpPr/>
          <p:nvPr/>
        </p:nvSpPr>
        <p:spPr>
          <a:xfrm>
            <a:off x="59550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49" name="矩形 48"/>
          <p:cNvSpPr/>
          <p:nvPr/>
        </p:nvSpPr>
        <p:spPr>
          <a:xfrm>
            <a:off x="647255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0" name="矩形 49"/>
          <p:cNvSpPr/>
          <p:nvPr/>
        </p:nvSpPr>
        <p:spPr>
          <a:xfrm>
            <a:off x="69900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1" name="矩形 50"/>
          <p:cNvSpPr/>
          <p:nvPr/>
        </p:nvSpPr>
        <p:spPr>
          <a:xfrm>
            <a:off x="75076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2" name="矩形 51"/>
          <p:cNvSpPr/>
          <p:nvPr/>
        </p:nvSpPr>
        <p:spPr>
          <a:xfrm>
            <a:off x="80251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3" name="矩形 52"/>
          <p:cNvSpPr/>
          <p:nvPr/>
        </p:nvSpPr>
        <p:spPr>
          <a:xfrm>
            <a:off x="854265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4" name="矩形 53"/>
          <p:cNvSpPr/>
          <p:nvPr/>
        </p:nvSpPr>
        <p:spPr>
          <a:xfrm>
            <a:off x="90601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5" name="矩形 54"/>
          <p:cNvSpPr/>
          <p:nvPr/>
        </p:nvSpPr>
        <p:spPr>
          <a:xfrm>
            <a:off x="95777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7" name="矩形 56"/>
          <p:cNvSpPr/>
          <p:nvPr/>
        </p:nvSpPr>
        <p:spPr>
          <a:xfrm>
            <a:off x="100952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8" name="矩形 57"/>
          <p:cNvSpPr/>
          <p:nvPr/>
        </p:nvSpPr>
        <p:spPr>
          <a:xfrm>
            <a:off x="5446073" y="3935668"/>
            <a:ext cx="1026795"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9" name="矩形 58"/>
          <p:cNvSpPr/>
          <p:nvPr/>
        </p:nvSpPr>
        <p:spPr>
          <a:xfrm>
            <a:off x="5437818" y="4606228"/>
            <a:ext cx="1034415"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0" name="文本框 79"/>
          <p:cNvSpPr txBox="1"/>
          <p:nvPr/>
        </p:nvSpPr>
        <p:spPr>
          <a:xfrm>
            <a:off x="5006018" y="4172841"/>
            <a:ext cx="5745163" cy="368300"/>
          </a:xfrm>
          <a:prstGeom prst="rect">
            <a:avLst/>
          </a:prstGeom>
          <a:noFill/>
          <a:ln w="9525">
            <a:noFill/>
          </a:ln>
        </p:spPr>
        <p:txBody>
          <a:bodyPr wrap="square" anchor="t">
            <a:spAutoFit/>
          </a:bodyPr>
          <a:lstStyle/>
          <a:p>
            <a:r>
              <a:rPr lang="en-US" altLang="zh-CN">
                <a:latin typeface="Arial" panose="020B0604020202090204" pitchFamily="34" charset="0"/>
                <a:ea typeface="宋体" panose="02010600030101010101" pitchFamily="2" charset="-122"/>
              </a:rPr>
              <a:t>1      </a:t>
            </a:r>
            <a:r>
              <a:rPr lang="en-US" altLang="zh-CN">
                <a:solidFill>
                  <a:schemeClr val="accent2"/>
                </a:solidFill>
                <a:latin typeface="Arial" panose="020B0604020202090204" pitchFamily="34" charset="0"/>
                <a:ea typeface="宋体" panose="02010600030101010101" pitchFamily="2" charset="-122"/>
              </a:rPr>
              <a:t>2       3      4      </a:t>
            </a:r>
            <a:r>
              <a:rPr lang="en-US" altLang="zh-CN" b="1">
                <a:solidFill>
                  <a:schemeClr val="accent2"/>
                </a:solidFill>
                <a:latin typeface="Arial" panose="020B0604020202090204" pitchFamily="34" charset="0"/>
                <a:ea typeface="宋体" panose="02010600030101010101" pitchFamily="2" charset="-122"/>
              </a:rPr>
              <a:t>5</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6</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7</a:t>
            </a:r>
            <a:r>
              <a:rPr lang="en-US" altLang="zh-CN">
                <a:solidFill>
                  <a:schemeClr val="accent2"/>
                </a:solidFill>
                <a:latin typeface="Arial" panose="020B0604020202090204" pitchFamily="34" charset="0"/>
                <a:ea typeface="宋体" panose="02010600030101010101" pitchFamily="2" charset="-122"/>
              </a:rPr>
              <a:t>      8      </a:t>
            </a:r>
            <a:r>
              <a:rPr lang="en-US" altLang="zh-CN" b="1">
                <a:solidFill>
                  <a:schemeClr val="accent2"/>
                </a:solidFill>
                <a:latin typeface="Arial" panose="020B0604020202090204" pitchFamily="34" charset="0"/>
                <a:ea typeface="宋体" panose="02010600030101010101" pitchFamily="2" charset="-122"/>
              </a:rPr>
              <a:t>9</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10</a:t>
            </a:r>
            <a:r>
              <a:rPr lang="en-US" altLang="zh-CN">
                <a:solidFill>
                  <a:schemeClr val="accent2"/>
                </a:solidFill>
                <a:latin typeface="Arial" panose="020B0604020202090204" pitchFamily="34" charset="0"/>
                <a:ea typeface="宋体" panose="02010600030101010101" pitchFamily="2" charset="-122"/>
              </a:rPr>
              <a:t>    11  </a:t>
            </a:r>
          </a:p>
        </p:txBody>
      </p:sp>
      <p:sp>
        <p:nvSpPr>
          <p:cNvPr id="61" name="文本框 60"/>
          <p:cNvSpPr txBox="1"/>
          <p:nvPr/>
        </p:nvSpPr>
        <p:spPr>
          <a:xfrm>
            <a:off x="1552405" y="4004903"/>
            <a:ext cx="2273728" cy="499624"/>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2MSS</a:t>
            </a:r>
          </a:p>
        </p:txBody>
      </p:sp>
      <p:sp>
        <p:nvSpPr>
          <p:cNvPr id="63" name="文本框 62">
            <a:extLst>
              <a:ext uri="{FF2B5EF4-FFF2-40B4-BE49-F238E27FC236}">
                <a16:creationId xmlns:a16="http://schemas.microsoft.com/office/drawing/2014/main" id="{5DDEB899-59F8-864B-B519-28372E77B4C7}"/>
              </a:ext>
            </a:extLst>
          </p:cNvPr>
          <p:cNvSpPr txBox="1"/>
          <p:nvPr/>
        </p:nvSpPr>
        <p:spPr>
          <a:xfrm>
            <a:off x="4057649" y="3264470"/>
            <a:ext cx="2284157" cy="499047"/>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1</a:t>
            </a:r>
            <a:r>
              <a:rPr lang="zh-CN" altLang="en-US" sz="2000" dirty="0"/>
              <a:t>个</a:t>
            </a:r>
            <a:r>
              <a:rPr lang="en-US" altLang="zh-CN" sz="2000" dirty="0"/>
              <a:t>RTT</a:t>
            </a:r>
            <a:r>
              <a:rPr lang="zh-CN" altLang="en-US" sz="2000" dirty="0"/>
              <a:t>时间</a:t>
            </a:r>
          </a:p>
        </p:txBody>
      </p:sp>
      <p:sp>
        <p:nvSpPr>
          <p:cNvPr id="64" name="文本框 63">
            <a:extLst>
              <a:ext uri="{FF2B5EF4-FFF2-40B4-BE49-F238E27FC236}">
                <a16:creationId xmlns:a16="http://schemas.microsoft.com/office/drawing/2014/main" id="{7E502BDC-EF29-D44C-96B1-4C6BFEEB4A0C}"/>
              </a:ext>
            </a:extLst>
          </p:cNvPr>
          <p:cNvSpPr txBox="1"/>
          <p:nvPr/>
        </p:nvSpPr>
        <p:spPr>
          <a:xfrm>
            <a:off x="4057649" y="4979701"/>
            <a:ext cx="2284157" cy="499047"/>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1</a:t>
            </a:r>
            <a:r>
              <a:rPr lang="zh-CN" altLang="en-US" sz="2000" dirty="0"/>
              <a:t>个</a:t>
            </a:r>
            <a:r>
              <a:rPr lang="en-US" altLang="zh-CN" sz="2000" dirty="0"/>
              <a:t>RTT</a:t>
            </a:r>
            <a:r>
              <a:rPr lang="zh-CN" altLang="en-US" sz="2000" dirty="0"/>
              <a:t>时间</a:t>
            </a:r>
          </a:p>
        </p:txBody>
      </p:sp>
    </p:spTree>
    <p:extLst>
      <p:ext uri="{BB962C8B-B14F-4D97-AF65-F5344CB8AC3E}">
        <p14:creationId xmlns:p14="http://schemas.microsoft.com/office/powerpoint/2010/main" val="1732863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nvSpPr>
        <p:spPr>
          <a:xfrm>
            <a:off x="49199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54375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2" name="矩形 21"/>
          <p:cNvSpPr/>
          <p:nvPr/>
        </p:nvSpPr>
        <p:spPr>
          <a:xfrm>
            <a:off x="59550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24" name="矩形 23"/>
          <p:cNvSpPr/>
          <p:nvPr/>
        </p:nvSpPr>
        <p:spPr>
          <a:xfrm>
            <a:off x="64725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7" name="矩形 26"/>
          <p:cNvSpPr/>
          <p:nvPr/>
        </p:nvSpPr>
        <p:spPr>
          <a:xfrm>
            <a:off x="69900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矩形 9"/>
          <p:cNvSpPr/>
          <p:nvPr/>
        </p:nvSpPr>
        <p:spPr>
          <a:xfrm>
            <a:off x="75076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矩形 29"/>
          <p:cNvSpPr/>
          <p:nvPr/>
        </p:nvSpPr>
        <p:spPr>
          <a:xfrm>
            <a:off x="80251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2" name="矩形 31"/>
          <p:cNvSpPr/>
          <p:nvPr/>
        </p:nvSpPr>
        <p:spPr>
          <a:xfrm>
            <a:off x="854265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3" name="矩形 32"/>
          <p:cNvSpPr/>
          <p:nvPr/>
        </p:nvSpPr>
        <p:spPr>
          <a:xfrm>
            <a:off x="906017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 name="矩形 33"/>
          <p:cNvSpPr/>
          <p:nvPr/>
        </p:nvSpPr>
        <p:spPr>
          <a:xfrm>
            <a:off x="9577701"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5" name="矩形 34"/>
          <p:cNvSpPr/>
          <p:nvPr/>
        </p:nvSpPr>
        <p:spPr>
          <a:xfrm>
            <a:off x="10095226" y="2214659"/>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 name="矩形 35"/>
          <p:cNvSpPr/>
          <p:nvPr/>
        </p:nvSpPr>
        <p:spPr>
          <a:xfrm>
            <a:off x="4920293" y="2048924"/>
            <a:ext cx="528320"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7" name="矩形 36"/>
          <p:cNvSpPr/>
          <p:nvPr/>
        </p:nvSpPr>
        <p:spPr>
          <a:xfrm>
            <a:off x="4923468" y="2719484"/>
            <a:ext cx="514350"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6883" name="文本框 79"/>
          <p:cNvSpPr txBox="1"/>
          <p:nvPr/>
        </p:nvSpPr>
        <p:spPr>
          <a:xfrm>
            <a:off x="5006018" y="2286097"/>
            <a:ext cx="5745163" cy="368300"/>
          </a:xfrm>
          <a:prstGeom prst="rect">
            <a:avLst/>
          </a:prstGeom>
          <a:noFill/>
          <a:ln w="9525">
            <a:noFill/>
          </a:ln>
        </p:spPr>
        <p:txBody>
          <a:bodyPr wrap="square" anchor="t">
            <a:spAutoFit/>
          </a:bodyPr>
          <a:lstStyle/>
          <a:p>
            <a:r>
              <a:rPr lang="en-US" altLang="zh-CN" dirty="0">
                <a:latin typeface="Arial" panose="020B0604020202090204" pitchFamily="34" charset="0"/>
                <a:ea typeface="宋体" panose="02010600030101010101" pitchFamily="2" charset="-122"/>
              </a:rPr>
              <a:t>1      </a:t>
            </a:r>
            <a:r>
              <a:rPr lang="en-US" altLang="zh-CN" dirty="0">
                <a:solidFill>
                  <a:schemeClr val="accent2"/>
                </a:solidFill>
                <a:latin typeface="Arial" panose="020B0604020202090204" pitchFamily="34" charset="0"/>
                <a:ea typeface="宋体" panose="02010600030101010101" pitchFamily="2" charset="-122"/>
              </a:rPr>
              <a:t>2       3      4      </a:t>
            </a:r>
            <a:r>
              <a:rPr lang="en-US" altLang="zh-CN" b="1" dirty="0">
                <a:solidFill>
                  <a:schemeClr val="accent2"/>
                </a:solidFill>
                <a:latin typeface="Arial" panose="020B0604020202090204" pitchFamily="34" charset="0"/>
                <a:ea typeface="宋体" panose="02010600030101010101" pitchFamily="2" charset="-122"/>
              </a:rPr>
              <a:t>5</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6</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7</a:t>
            </a:r>
            <a:r>
              <a:rPr lang="en-US" altLang="zh-CN" dirty="0">
                <a:solidFill>
                  <a:schemeClr val="accent2"/>
                </a:solidFill>
                <a:latin typeface="Arial" panose="020B0604020202090204" pitchFamily="34" charset="0"/>
                <a:ea typeface="宋体" panose="02010600030101010101" pitchFamily="2" charset="-122"/>
              </a:rPr>
              <a:t>      8      </a:t>
            </a:r>
            <a:r>
              <a:rPr lang="en-US" altLang="zh-CN" b="1" dirty="0">
                <a:solidFill>
                  <a:schemeClr val="accent2"/>
                </a:solidFill>
                <a:latin typeface="Arial" panose="020B0604020202090204" pitchFamily="34" charset="0"/>
                <a:ea typeface="宋体" panose="02010600030101010101" pitchFamily="2" charset="-122"/>
              </a:rPr>
              <a:t>9</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10</a:t>
            </a:r>
            <a:r>
              <a:rPr lang="en-US" altLang="zh-CN" dirty="0">
                <a:solidFill>
                  <a:schemeClr val="accent2"/>
                </a:solidFill>
                <a:latin typeface="Arial" panose="020B0604020202090204" pitchFamily="34" charset="0"/>
                <a:ea typeface="宋体" panose="02010600030101010101" pitchFamily="2" charset="-122"/>
              </a:rPr>
              <a:t>    11  </a:t>
            </a:r>
          </a:p>
        </p:txBody>
      </p:sp>
      <p:sp>
        <p:nvSpPr>
          <p:cNvPr id="56" name="文本框 55"/>
          <p:cNvSpPr txBox="1"/>
          <p:nvPr/>
        </p:nvSpPr>
        <p:spPr>
          <a:xfrm>
            <a:off x="1448263" y="2165486"/>
            <a:ext cx="3305890"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拥塞窗口，初始值为</a:t>
            </a:r>
            <a:r>
              <a:rPr lang="en-US" altLang="zh-CN" sz="2000" dirty="0">
                <a:latin typeface="Microsoft YaHei" charset="-122"/>
                <a:ea typeface="Microsoft YaHei" charset="-122"/>
                <a:cs typeface="Microsoft YaHei" charset="-122"/>
              </a:rPr>
              <a:t>1MSS</a:t>
            </a:r>
          </a:p>
        </p:txBody>
      </p:sp>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6" name="矩形 45"/>
          <p:cNvSpPr/>
          <p:nvPr/>
        </p:nvSpPr>
        <p:spPr>
          <a:xfrm>
            <a:off x="49199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7" name="矩形 46"/>
          <p:cNvSpPr/>
          <p:nvPr/>
        </p:nvSpPr>
        <p:spPr>
          <a:xfrm>
            <a:off x="54375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8" name="矩形 47"/>
          <p:cNvSpPr/>
          <p:nvPr/>
        </p:nvSpPr>
        <p:spPr>
          <a:xfrm>
            <a:off x="59550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49" name="矩形 48"/>
          <p:cNvSpPr/>
          <p:nvPr/>
        </p:nvSpPr>
        <p:spPr>
          <a:xfrm>
            <a:off x="647255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0" name="矩形 49"/>
          <p:cNvSpPr/>
          <p:nvPr/>
        </p:nvSpPr>
        <p:spPr>
          <a:xfrm>
            <a:off x="69900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1" name="矩形 50"/>
          <p:cNvSpPr/>
          <p:nvPr/>
        </p:nvSpPr>
        <p:spPr>
          <a:xfrm>
            <a:off x="75076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2" name="矩形 51"/>
          <p:cNvSpPr/>
          <p:nvPr/>
        </p:nvSpPr>
        <p:spPr>
          <a:xfrm>
            <a:off x="80251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3" name="矩形 52"/>
          <p:cNvSpPr/>
          <p:nvPr/>
        </p:nvSpPr>
        <p:spPr>
          <a:xfrm>
            <a:off x="854265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4" name="矩形 53"/>
          <p:cNvSpPr/>
          <p:nvPr/>
        </p:nvSpPr>
        <p:spPr>
          <a:xfrm>
            <a:off x="906017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5" name="矩形 54"/>
          <p:cNvSpPr/>
          <p:nvPr/>
        </p:nvSpPr>
        <p:spPr>
          <a:xfrm>
            <a:off x="9577701"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7" name="矩形 56"/>
          <p:cNvSpPr/>
          <p:nvPr/>
        </p:nvSpPr>
        <p:spPr>
          <a:xfrm>
            <a:off x="10095226" y="4101403"/>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8" name="矩形 57"/>
          <p:cNvSpPr/>
          <p:nvPr/>
        </p:nvSpPr>
        <p:spPr>
          <a:xfrm>
            <a:off x="5446073" y="3935668"/>
            <a:ext cx="1026795"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9" name="矩形 58"/>
          <p:cNvSpPr/>
          <p:nvPr/>
        </p:nvSpPr>
        <p:spPr>
          <a:xfrm>
            <a:off x="5437818" y="4606228"/>
            <a:ext cx="1034415"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0" name="文本框 79"/>
          <p:cNvSpPr txBox="1"/>
          <p:nvPr/>
        </p:nvSpPr>
        <p:spPr>
          <a:xfrm>
            <a:off x="5006018" y="4172841"/>
            <a:ext cx="5745163" cy="368300"/>
          </a:xfrm>
          <a:prstGeom prst="rect">
            <a:avLst/>
          </a:prstGeom>
          <a:noFill/>
          <a:ln w="9525">
            <a:noFill/>
          </a:ln>
        </p:spPr>
        <p:txBody>
          <a:bodyPr wrap="square" anchor="t">
            <a:spAutoFit/>
          </a:bodyPr>
          <a:lstStyle/>
          <a:p>
            <a:r>
              <a:rPr lang="en-US" altLang="zh-CN">
                <a:latin typeface="Arial" panose="020B0604020202090204" pitchFamily="34" charset="0"/>
                <a:ea typeface="宋体" panose="02010600030101010101" pitchFamily="2" charset="-122"/>
              </a:rPr>
              <a:t>1      </a:t>
            </a:r>
            <a:r>
              <a:rPr lang="en-US" altLang="zh-CN">
                <a:solidFill>
                  <a:schemeClr val="accent2"/>
                </a:solidFill>
                <a:latin typeface="Arial" panose="020B0604020202090204" pitchFamily="34" charset="0"/>
                <a:ea typeface="宋体" panose="02010600030101010101" pitchFamily="2" charset="-122"/>
              </a:rPr>
              <a:t>2       3      4      </a:t>
            </a:r>
            <a:r>
              <a:rPr lang="en-US" altLang="zh-CN" b="1">
                <a:solidFill>
                  <a:schemeClr val="accent2"/>
                </a:solidFill>
                <a:latin typeface="Arial" panose="020B0604020202090204" pitchFamily="34" charset="0"/>
                <a:ea typeface="宋体" panose="02010600030101010101" pitchFamily="2" charset="-122"/>
              </a:rPr>
              <a:t>5</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6</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7</a:t>
            </a:r>
            <a:r>
              <a:rPr lang="en-US" altLang="zh-CN">
                <a:solidFill>
                  <a:schemeClr val="accent2"/>
                </a:solidFill>
                <a:latin typeface="Arial" panose="020B0604020202090204" pitchFamily="34" charset="0"/>
                <a:ea typeface="宋体" panose="02010600030101010101" pitchFamily="2" charset="-122"/>
              </a:rPr>
              <a:t>      8      </a:t>
            </a:r>
            <a:r>
              <a:rPr lang="en-US" altLang="zh-CN" b="1">
                <a:solidFill>
                  <a:schemeClr val="accent2"/>
                </a:solidFill>
                <a:latin typeface="Arial" panose="020B0604020202090204" pitchFamily="34" charset="0"/>
                <a:ea typeface="宋体" panose="02010600030101010101" pitchFamily="2" charset="-122"/>
              </a:rPr>
              <a:t>9</a:t>
            </a:r>
            <a:r>
              <a:rPr lang="en-US" altLang="zh-CN">
                <a:solidFill>
                  <a:schemeClr val="accent2"/>
                </a:solidFill>
                <a:latin typeface="Arial" panose="020B0604020202090204" pitchFamily="34" charset="0"/>
                <a:ea typeface="宋体" panose="02010600030101010101" pitchFamily="2" charset="-122"/>
              </a:rPr>
              <a:t>      </a:t>
            </a:r>
            <a:r>
              <a:rPr lang="en-US" altLang="zh-CN" b="1">
                <a:solidFill>
                  <a:schemeClr val="accent2"/>
                </a:solidFill>
                <a:latin typeface="Arial" panose="020B0604020202090204" pitchFamily="34" charset="0"/>
                <a:ea typeface="宋体" panose="02010600030101010101" pitchFamily="2" charset="-122"/>
              </a:rPr>
              <a:t>10</a:t>
            </a:r>
            <a:r>
              <a:rPr lang="en-US" altLang="zh-CN">
                <a:solidFill>
                  <a:schemeClr val="accent2"/>
                </a:solidFill>
                <a:latin typeface="Arial" panose="020B0604020202090204" pitchFamily="34" charset="0"/>
                <a:ea typeface="宋体" panose="02010600030101010101" pitchFamily="2" charset="-122"/>
              </a:rPr>
              <a:t>    11  </a:t>
            </a:r>
          </a:p>
        </p:txBody>
      </p:sp>
      <p:sp>
        <p:nvSpPr>
          <p:cNvPr id="61" name="文本框 60"/>
          <p:cNvSpPr txBox="1"/>
          <p:nvPr/>
        </p:nvSpPr>
        <p:spPr>
          <a:xfrm>
            <a:off x="1552405" y="4004903"/>
            <a:ext cx="2273728" cy="499624"/>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2MSS</a:t>
            </a:r>
          </a:p>
        </p:txBody>
      </p:sp>
      <p:sp>
        <p:nvSpPr>
          <p:cNvPr id="63" name="矩形 62"/>
          <p:cNvSpPr/>
          <p:nvPr/>
        </p:nvSpPr>
        <p:spPr>
          <a:xfrm>
            <a:off x="4919976"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4" name="矩形 63"/>
          <p:cNvSpPr/>
          <p:nvPr/>
        </p:nvSpPr>
        <p:spPr>
          <a:xfrm>
            <a:off x="5437501"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5" name="矩形 64"/>
          <p:cNvSpPr/>
          <p:nvPr/>
        </p:nvSpPr>
        <p:spPr>
          <a:xfrm>
            <a:off x="5955026"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3</a:t>
            </a:r>
          </a:p>
        </p:txBody>
      </p:sp>
      <p:sp>
        <p:nvSpPr>
          <p:cNvPr id="66" name="矩形 65"/>
          <p:cNvSpPr/>
          <p:nvPr/>
        </p:nvSpPr>
        <p:spPr>
          <a:xfrm>
            <a:off x="6472551"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7" name="矩形 66"/>
          <p:cNvSpPr/>
          <p:nvPr/>
        </p:nvSpPr>
        <p:spPr>
          <a:xfrm>
            <a:off x="6990076"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8" name="矩形 67"/>
          <p:cNvSpPr/>
          <p:nvPr/>
        </p:nvSpPr>
        <p:spPr>
          <a:xfrm>
            <a:off x="7507601"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9" name="矩形 68"/>
          <p:cNvSpPr/>
          <p:nvPr/>
        </p:nvSpPr>
        <p:spPr>
          <a:xfrm>
            <a:off x="8025126"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0" name="矩形 69"/>
          <p:cNvSpPr/>
          <p:nvPr/>
        </p:nvSpPr>
        <p:spPr>
          <a:xfrm>
            <a:off x="8542651"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1" name="矩形 70"/>
          <p:cNvSpPr/>
          <p:nvPr/>
        </p:nvSpPr>
        <p:spPr>
          <a:xfrm>
            <a:off x="9060176"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2" name="矩形 71"/>
          <p:cNvSpPr/>
          <p:nvPr/>
        </p:nvSpPr>
        <p:spPr>
          <a:xfrm>
            <a:off x="9577701"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3" name="矩形 72"/>
          <p:cNvSpPr/>
          <p:nvPr/>
        </p:nvSpPr>
        <p:spPr>
          <a:xfrm>
            <a:off x="10095226" y="5887345"/>
            <a:ext cx="517525" cy="5048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4" name="矩形 73"/>
          <p:cNvSpPr/>
          <p:nvPr/>
        </p:nvSpPr>
        <p:spPr>
          <a:xfrm>
            <a:off x="6472868" y="5721610"/>
            <a:ext cx="2075180" cy="16573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5" name="矩形 74"/>
          <p:cNvSpPr/>
          <p:nvPr/>
        </p:nvSpPr>
        <p:spPr>
          <a:xfrm>
            <a:off x="6477948" y="6392170"/>
            <a:ext cx="2069465" cy="15938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6" name="文本框 79"/>
          <p:cNvSpPr txBox="1"/>
          <p:nvPr/>
        </p:nvSpPr>
        <p:spPr>
          <a:xfrm>
            <a:off x="5006018" y="5958783"/>
            <a:ext cx="5745163" cy="368300"/>
          </a:xfrm>
          <a:prstGeom prst="rect">
            <a:avLst/>
          </a:prstGeom>
          <a:noFill/>
          <a:ln w="9525">
            <a:noFill/>
          </a:ln>
        </p:spPr>
        <p:txBody>
          <a:bodyPr wrap="square" anchor="t">
            <a:spAutoFit/>
          </a:bodyPr>
          <a:lstStyle/>
          <a:p>
            <a:r>
              <a:rPr lang="en-US" altLang="zh-CN" dirty="0">
                <a:latin typeface="Arial" panose="020B0604020202090204" pitchFamily="34" charset="0"/>
                <a:ea typeface="宋体" panose="02010600030101010101" pitchFamily="2" charset="-122"/>
              </a:rPr>
              <a:t>1      2       3      </a:t>
            </a:r>
            <a:r>
              <a:rPr lang="en-US" altLang="zh-CN" dirty="0">
                <a:solidFill>
                  <a:schemeClr val="accent2"/>
                </a:solidFill>
                <a:latin typeface="Arial" panose="020B0604020202090204" pitchFamily="34" charset="0"/>
                <a:ea typeface="宋体" panose="02010600030101010101" pitchFamily="2" charset="-122"/>
              </a:rPr>
              <a:t>4      </a:t>
            </a:r>
            <a:r>
              <a:rPr lang="en-US" altLang="zh-CN" b="1" dirty="0">
                <a:solidFill>
                  <a:schemeClr val="accent2"/>
                </a:solidFill>
                <a:latin typeface="Arial" panose="020B0604020202090204" pitchFamily="34" charset="0"/>
                <a:ea typeface="宋体" panose="02010600030101010101" pitchFamily="2" charset="-122"/>
              </a:rPr>
              <a:t>5</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6</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7</a:t>
            </a:r>
            <a:r>
              <a:rPr lang="en-US" altLang="zh-CN" dirty="0">
                <a:solidFill>
                  <a:schemeClr val="accent2"/>
                </a:solidFill>
                <a:latin typeface="Arial" panose="020B0604020202090204" pitchFamily="34" charset="0"/>
                <a:ea typeface="宋体" panose="02010600030101010101" pitchFamily="2" charset="-122"/>
              </a:rPr>
              <a:t>      8      </a:t>
            </a:r>
            <a:r>
              <a:rPr lang="en-US" altLang="zh-CN" b="1" dirty="0">
                <a:solidFill>
                  <a:schemeClr val="accent2"/>
                </a:solidFill>
                <a:latin typeface="Arial" panose="020B0604020202090204" pitchFamily="34" charset="0"/>
                <a:ea typeface="宋体" panose="02010600030101010101" pitchFamily="2" charset="-122"/>
              </a:rPr>
              <a:t>9</a:t>
            </a:r>
            <a:r>
              <a:rPr lang="en-US" altLang="zh-CN" dirty="0">
                <a:solidFill>
                  <a:schemeClr val="accent2"/>
                </a:solidFill>
                <a:latin typeface="Arial" panose="020B0604020202090204" pitchFamily="34" charset="0"/>
                <a:ea typeface="宋体" panose="02010600030101010101" pitchFamily="2" charset="-122"/>
              </a:rPr>
              <a:t>      </a:t>
            </a:r>
            <a:r>
              <a:rPr lang="en-US" altLang="zh-CN" b="1" dirty="0">
                <a:solidFill>
                  <a:schemeClr val="accent2"/>
                </a:solidFill>
                <a:latin typeface="Arial" panose="020B0604020202090204" pitchFamily="34" charset="0"/>
                <a:ea typeface="宋体" panose="02010600030101010101" pitchFamily="2" charset="-122"/>
              </a:rPr>
              <a:t>10</a:t>
            </a:r>
            <a:r>
              <a:rPr lang="en-US" altLang="zh-CN" dirty="0">
                <a:solidFill>
                  <a:schemeClr val="accent2"/>
                </a:solidFill>
                <a:latin typeface="Arial" panose="020B0604020202090204" pitchFamily="34" charset="0"/>
                <a:ea typeface="宋体" panose="02010600030101010101" pitchFamily="2" charset="-122"/>
              </a:rPr>
              <a:t>    11  </a:t>
            </a:r>
          </a:p>
        </p:txBody>
      </p:sp>
      <p:sp>
        <p:nvSpPr>
          <p:cNvPr id="77" name="文本框 76"/>
          <p:cNvSpPr txBox="1"/>
          <p:nvPr/>
        </p:nvSpPr>
        <p:spPr>
          <a:xfrm>
            <a:off x="1565816" y="5787972"/>
            <a:ext cx="2273728"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4MSS</a:t>
            </a:r>
          </a:p>
        </p:txBody>
      </p:sp>
      <p:sp>
        <p:nvSpPr>
          <p:cNvPr id="78" name="文本框 77">
            <a:extLst>
              <a:ext uri="{FF2B5EF4-FFF2-40B4-BE49-F238E27FC236}">
                <a16:creationId xmlns:a16="http://schemas.microsoft.com/office/drawing/2014/main" id="{87A6E760-E2B2-5148-B26D-8F7BA4FA044E}"/>
              </a:ext>
            </a:extLst>
          </p:cNvPr>
          <p:cNvSpPr txBox="1"/>
          <p:nvPr/>
        </p:nvSpPr>
        <p:spPr>
          <a:xfrm>
            <a:off x="4057649" y="3264470"/>
            <a:ext cx="2284157" cy="499047"/>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1</a:t>
            </a:r>
            <a:r>
              <a:rPr lang="zh-CN" altLang="en-US" sz="2000" dirty="0"/>
              <a:t>个</a:t>
            </a:r>
            <a:r>
              <a:rPr lang="en-US" altLang="zh-CN" sz="2000" dirty="0"/>
              <a:t>RTT</a:t>
            </a:r>
            <a:r>
              <a:rPr lang="zh-CN" altLang="en-US" sz="2000" dirty="0"/>
              <a:t>时间</a:t>
            </a:r>
          </a:p>
        </p:txBody>
      </p:sp>
      <p:sp>
        <p:nvSpPr>
          <p:cNvPr id="79" name="文本框 78">
            <a:extLst>
              <a:ext uri="{FF2B5EF4-FFF2-40B4-BE49-F238E27FC236}">
                <a16:creationId xmlns:a16="http://schemas.microsoft.com/office/drawing/2014/main" id="{7CAA4278-BA3A-D34A-9437-69834BDE29D7}"/>
              </a:ext>
            </a:extLst>
          </p:cNvPr>
          <p:cNvSpPr txBox="1"/>
          <p:nvPr/>
        </p:nvSpPr>
        <p:spPr>
          <a:xfrm>
            <a:off x="4057649" y="4979701"/>
            <a:ext cx="2284157" cy="499047"/>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1</a:t>
            </a:r>
            <a:r>
              <a:rPr lang="zh-CN" altLang="en-US" sz="2000" dirty="0"/>
              <a:t>个</a:t>
            </a:r>
            <a:r>
              <a:rPr lang="en-US" altLang="zh-CN" sz="2000" dirty="0"/>
              <a:t>RTT</a:t>
            </a:r>
            <a:r>
              <a:rPr lang="zh-CN" altLang="en-US" sz="2000" dirty="0"/>
              <a:t>时间</a:t>
            </a:r>
          </a:p>
        </p:txBody>
      </p:sp>
    </p:spTree>
    <p:extLst>
      <p:ext uri="{BB962C8B-B14F-4D97-AF65-F5344CB8AC3E}">
        <p14:creationId xmlns:p14="http://schemas.microsoft.com/office/powerpoint/2010/main" val="916322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文本框 24"/>
          <p:cNvSpPr txBox="1"/>
          <p:nvPr/>
        </p:nvSpPr>
        <p:spPr>
          <a:xfrm>
            <a:off x="431924" y="2320300"/>
            <a:ext cx="5414239"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慢启动算法：在</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连接建立时，每经过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时间，拥塞窗口增大一倍。</a:t>
            </a:r>
          </a:p>
        </p:txBody>
      </p:sp>
      <p:graphicFrame>
        <p:nvGraphicFramePr>
          <p:cNvPr id="2" name="图表 1"/>
          <p:cNvGraphicFramePr/>
          <p:nvPr>
            <p:extLst>
              <p:ext uri="{D42A27DB-BD31-4B8C-83A1-F6EECF244321}">
                <p14:modId xmlns:p14="http://schemas.microsoft.com/office/powerpoint/2010/main" val="1901283049"/>
              </p:ext>
            </p:extLst>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sp>
        <p:nvSpPr>
          <p:cNvPr id="50" name="文本框 49"/>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62" name="文本框 61"/>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63"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64" name="组合 11"/>
          <p:cNvGrpSpPr/>
          <p:nvPr/>
        </p:nvGrpSpPr>
        <p:grpSpPr>
          <a:xfrm>
            <a:off x="7766755" y="393621"/>
            <a:ext cx="4430675" cy="1735745"/>
            <a:chOff x="6710810" y="281374"/>
            <a:chExt cx="4231186" cy="1651846"/>
          </a:xfrm>
        </p:grpSpPr>
        <p:sp>
          <p:nvSpPr>
            <p:cNvPr id="65" name="左大括号 6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矩形 6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67" name="矩形 66"/>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68" name="矩形 6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69" name="矩形 68"/>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70" name="矩形 69"/>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71" name="矩形 70"/>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72" name="矩形 71"/>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574838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sp>
        <p:nvSpPr>
          <p:cNvPr id="64"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65" name="组合 11"/>
          <p:cNvGrpSpPr/>
          <p:nvPr/>
        </p:nvGrpSpPr>
        <p:grpSpPr>
          <a:xfrm>
            <a:off x="7766755" y="393621"/>
            <a:ext cx="4430675" cy="1735745"/>
            <a:chOff x="6710810" y="281374"/>
            <a:chExt cx="4231186" cy="1651846"/>
          </a:xfrm>
        </p:grpSpPr>
        <p:sp>
          <p:nvSpPr>
            <p:cNvPr id="66" name="左大括号 65"/>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矩形 66"/>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68" name="矩形 67"/>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69" name="矩形 68"/>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70" name="矩形 69"/>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71" name="矩形 70"/>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72" name="矩形 71"/>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73" name="矩形 72"/>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4" name="文本框 73"/>
          <p:cNvSpPr txBox="1"/>
          <p:nvPr/>
        </p:nvSpPr>
        <p:spPr>
          <a:xfrm>
            <a:off x="431924" y="2320300"/>
            <a:ext cx="5414239"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慢启动算法：在</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连接建立时，每经过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时间，拥塞窗口增大一倍。</a:t>
            </a:r>
          </a:p>
        </p:txBody>
      </p:sp>
      <p:sp>
        <p:nvSpPr>
          <p:cNvPr id="75" name="文本框 74"/>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76" name="文本框 75"/>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8585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4"/>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6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67" name="组合 11"/>
          <p:cNvGrpSpPr/>
          <p:nvPr/>
        </p:nvGrpSpPr>
        <p:grpSpPr>
          <a:xfrm>
            <a:off x="7766755" y="393621"/>
            <a:ext cx="4430675" cy="1735745"/>
            <a:chOff x="6710810" y="281374"/>
            <a:chExt cx="4231186" cy="1651846"/>
          </a:xfrm>
        </p:grpSpPr>
        <p:sp>
          <p:nvSpPr>
            <p:cNvPr id="68" name="左大括号 6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矩形 6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70" name="矩形 6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71" name="矩形 7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72" name="矩形 7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73" name="矩形 7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74" name="矩形 7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75" name="矩形 7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6" name="文本框 75"/>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77" name="文本框 76"/>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78" name="文本框 77"/>
          <p:cNvSpPr txBox="1"/>
          <p:nvPr/>
        </p:nvSpPr>
        <p:spPr>
          <a:xfrm>
            <a:off x="431924" y="2320300"/>
            <a:ext cx="5414239" cy="1200329"/>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慢启动算法：在</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连接建立时，每经过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时间，拥塞窗口增大一倍。</a:t>
            </a:r>
          </a:p>
        </p:txBody>
      </p:sp>
    </p:spTree>
    <p:extLst>
      <p:ext uri="{BB962C8B-B14F-4D97-AF65-F5344CB8AC3E}">
        <p14:creationId xmlns:p14="http://schemas.microsoft.com/office/powerpoint/2010/main" val="57752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2781191"/>
            <a:ext cx="1716288" cy="1134413"/>
          </a:xfrm>
          <a:prstGeom prst="rect">
            <a:avLst/>
          </a:prstGeom>
          <a:noFill/>
        </p:spPr>
        <p:txBody>
          <a:bodyPr wrap="square" rtlCol="0">
            <a:spAutoFit/>
          </a:bodyPr>
          <a:lstStyle/>
          <a:p>
            <a:pPr>
              <a:lnSpc>
                <a:spcPct val="150000"/>
              </a:lnSpc>
            </a:pPr>
            <a:r>
              <a:rPr lang="zh-CN" altLang="en-US" sz="2400" dirty="0"/>
              <a:t>传输控制协议（</a:t>
            </a:r>
            <a:r>
              <a:rPr lang="en-US" altLang="zh-CN" sz="2400" dirty="0"/>
              <a:t>TCP</a:t>
            </a:r>
            <a:r>
              <a:rPr lang="zh-CN" altLang="en-US" sz="2400" dirty="0"/>
              <a:t>）</a:t>
            </a:r>
          </a:p>
        </p:txBody>
      </p:sp>
      <p:sp>
        <p:nvSpPr>
          <p:cNvPr id="9" name="文本框 8"/>
          <p:cNvSpPr txBox="1"/>
          <p:nvPr/>
        </p:nvSpPr>
        <p:spPr>
          <a:xfrm>
            <a:off x="2254133" y="1570038"/>
            <a:ext cx="4763643" cy="3785652"/>
          </a:xfrm>
          <a:prstGeom prst="rect">
            <a:avLst/>
          </a:prstGeom>
          <a:noFill/>
        </p:spPr>
        <p:txBody>
          <a:bodyPr wrap="square" rtlCol="0">
            <a:spAutoFit/>
          </a:bodyPr>
          <a:lstStyle/>
          <a:p>
            <a:pPr>
              <a:lnSpc>
                <a:spcPct val="200000"/>
              </a:lnSpc>
            </a:pPr>
            <a:r>
              <a:rPr lang="en-US" altLang="zh-CN" sz="2400" dirty="0"/>
              <a:t>TCP</a:t>
            </a:r>
            <a:r>
              <a:rPr lang="zh-CN" altLang="en-US" sz="2400" dirty="0"/>
              <a:t>报文段结构</a:t>
            </a:r>
            <a:endParaRPr lang="en-US" altLang="zh-CN" sz="2400" dirty="0"/>
          </a:p>
          <a:p>
            <a:pPr>
              <a:lnSpc>
                <a:spcPct val="200000"/>
              </a:lnSpc>
            </a:pPr>
            <a:r>
              <a:rPr lang="en-US" altLang="zh-CN" sz="2400" dirty="0"/>
              <a:t>TCP</a:t>
            </a:r>
            <a:r>
              <a:rPr lang="zh-CN" altLang="en-US" sz="2400" dirty="0"/>
              <a:t>连接管理</a:t>
            </a:r>
            <a:endParaRPr lang="en-US" altLang="zh-CN" sz="2400" dirty="0"/>
          </a:p>
          <a:p>
            <a:pPr>
              <a:lnSpc>
                <a:spcPct val="200000"/>
              </a:lnSpc>
            </a:pPr>
            <a:r>
              <a:rPr lang="en-US" altLang="zh-CN" sz="2400" dirty="0"/>
              <a:t>TCP</a:t>
            </a:r>
            <a:r>
              <a:rPr lang="zh-CN" altLang="en-US" sz="2400" dirty="0"/>
              <a:t>可靠数据传输</a:t>
            </a:r>
            <a:endParaRPr lang="en-US" altLang="zh-CN" sz="2400" dirty="0"/>
          </a:p>
          <a:p>
            <a:pPr>
              <a:lnSpc>
                <a:spcPct val="200000"/>
              </a:lnSpc>
            </a:pPr>
            <a:r>
              <a:rPr lang="en-US" altLang="zh-CN" sz="2400" dirty="0">
                <a:solidFill>
                  <a:srgbClr val="FF0000"/>
                </a:solidFill>
              </a:rPr>
              <a:t>TCP</a:t>
            </a:r>
            <a:r>
              <a:rPr lang="zh-CN" altLang="en-US" sz="2400" dirty="0">
                <a:solidFill>
                  <a:srgbClr val="FF0000"/>
                </a:solidFill>
              </a:rPr>
              <a:t>流量控制</a:t>
            </a:r>
            <a:endParaRPr lang="en-US" altLang="zh-CN" sz="2400" dirty="0">
              <a:solidFill>
                <a:srgbClr val="FF0000"/>
              </a:solidFill>
            </a:endParaRPr>
          </a:p>
          <a:p>
            <a:pPr>
              <a:lnSpc>
                <a:spcPct val="200000"/>
              </a:lnSpc>
            </a:pPr>
            <a:r>
              <a:rPr lang="en-US" altLang="zh-CN" sz="2400" dirty="0"/>
              <a:t>TCP</a:t>
            </a:r>
            <a:r>
              <a:rPr lang="zh-CN" altLang="en-US" sz="2400" dirty="0"/>
              <a:t>拥塞控制</a:t>
            </a:r>
          </a:p>
        </p:txBody>
      </p:sp>
      <p:sp>
        <p:nvSpPr>
          <p:cNvPr id="10" name="左大括号 9"/>
          <p:cNvSpPr/>
          <p:nvPr/>
        </p:nvSpPr>
        <p:spPr>
          <a:xfrm>
            <a:off x="1716288" y="2004539"/>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27574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9" name="组合 11"/>
          <p:cNvGrpSpPr/>
          <p:nvPr/>
        </p:nvGrpSpPr>
        <p:grpSpPr>
          <a:xfrm>
            <a:off x="7766755" y="393621"/>
            <a:ext cx="4430675" cy="1735745"/>
            <a:chOff x="6710810" y="281374"/>
            <a:chExt cx="4231186" cy="1651846"/>
          </a:xfrm>
        </p:grpSpPr>
        <p:sp>
          <p:nvSpPr>
            <p:cNvPr id="20" name="左大括号 19"/>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2" name="矩形 21"/>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3" name="矩形 22"/>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4" name="矩形 23"/>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26" name="矩形 25"/>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27" name="矩形 26"/>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28" name="文本框 27"/>
          <p:cNvSpPr txBox="1"/>
          <p:nvPr/>
        </p:nvSpPr>
        <p:spPr>
          <a:xfrm>
            <a:off x="1077553" y="2543408"/>
            <a:ext cx="9395076" cy="230832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rPr>
              <a:t>三：概念补充介绍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、拥塞窗口</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CongWin</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：连接开始，为</a:t>
            </a:r>
            <a:r>
              <a:rPr lang="en-US" altLang="zh-CN" sz="2400" dirty="0">
                <a:latin typeface="Microsoft YaHei" charset="-122"/>
                <a:ea typeface="Microsoft YaHei" charset="-122"/>
                <a:cs typeface="Microsoft YaHei" charset="-122"/>
              </a:rPr>
              <a:t>1</a:t>
            </a:r>
            <a:r>
              <a:rPr lang="en-US" altLang="zh-CN" sz="2400" dirty="0">
                <a:latin typeface="微软雅黑" panose="020B0503020204020204" charset="-122"/>
                <a:ea typeface="微软雅黑" panose="020B0503020204020204" charset="-122"/>
                <a:cs typeface="微软雅黑" panose="020B0503020204020204" charset="-122"/>
              </a:rPr>
              <a:t>MSS </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Size</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2400" dirty="0">
                <a:solidFill>
                  <a:srgbClr val="FF0000"/>
                </a:solidFill>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2</a:t>
            </a:r>
            <a:r>
              <a:rPr lang="zh-CN" altLang="en-US" sz="2400" dirty="0">
                <a:solidFill>
                  <a:srgbClr val="FF0000"/>
                </a:solidFill>
                <a:latin typeface="Microsoft YaHei" charset="-122"/>
                <a:ea typeface="Microsoft YaHei" charset="-122"/>
                <a:cs typeface="Microsoft YaHei" charset="-122"/>
              </a:rPr>
              <a:t>、阈值</a:t>
            </a:r>
            <a:r>
              <a:rPr lang="en-US" altLang="zh-CN" sz="2400" dirty="0">
                <a:solidFill>
                  <a:srgbClr val="FF0000"/>
                </a:solidFill>
                <a:latin typeface="Microsoft YaHei" charset="-122"/>
                <a:ea typeface="Microsoft YaHei" charset="-122"/>
                <a:cs typeface="Microsoft YaHei" charset="-122"/>
              </a:rPr>
              <a:t>(Threshold)</a:t>
            </a:r>
            <a:r>
              <a:rPr lang="zh-CN" altLang="en-US" sz="2400" dirty="0">
                <a:solidFill>
                  <a:srgbClr val="FF0000"/>
                </a:solidFill>
                <a:latin typeface="Microsoft YaHei" charset="-122"/>
                <a:ea typeface="Microsoft YaHei" charset="-122"/>
                <a:cs typeface="Microsoft YaHei" charset="-122"/>
              </a:rPr>
              <a:t>：临界值</a:t>
            </a:r>
          </a:p>
        </p:txBody>
      </p:sp>
    </p:spTree>
    <p:extLst>
      <p:ext uri="{BB962C8B-B14F-4D97-AF65-F5344CB8AC3E}">
        <p14:creationId xmlns:p14="http://schemas.microsoft.com/office/powerpoint/2010/main" val="2017587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7" name="文本框 76"/>
          <p:cNvSpPr txBox="1"/>
          <p:nvPr/>
        </p:nvSpPr>
        <p:spPr>
          <a:xfrm>
            <a:off x="379676" y="3340016"/>
            <a:ext cx="2273728"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4MSS</a:t>
            </a:r>
          </a:p>
        </p:txBody>
      </p:sp>
      <p:sp>
        <p:nvSpPr>
          <p:cNvPr id="78" name="文本框 77"/>
          <p:cNvSpPr txBox="1"/>
          <p:nvPr/>
        </p:nvSpPr>
        <p:spPr>
          <a:xfrm>
            <a:off x="2859352" y="3340016"/>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2" name="矩形 1"/>
          <p:cNvSpPr/>
          <p:nvPr/>
        </p:nvSpPr>
        <p:spPr>
          <a:xfrm>
            <a:off x="4767583" y="1977985"/>
            <a:ext cx="2127505" cy="461665"/>
          </a:xfrm>
          <a:prstGeom prst="rect">
            <a:avLst/>
          </a:prstGeom>
        </p:spPr>
        <p:txBody>
          <a:bodyPr wrap="none">
            <a:spAutoFit/>
          </a:bodyPr>
          <a:lstStyle/>
          <a:p>
            <a:r>
              <a:rPr lang="zh-CN" altLang="en-US" sz="2400">
                <a:solidFill>
                  <a:srgbClr val="FF0000"/>
                </a:solidFill>
                <a:latin typeface="Microsoft YaHei" charset="-122"/>
                <a:ea typeface="Microsoft YaHei" charset="-122"/>
                <a:cs typeface="Microsoft YaHei" charset="-122"/>
              </a:rPr>
              <a:t>阈值为</a:t>
            </a:r>
            <a:r>
              <a:rPr lang="en-US" altLang="zh-CN" sz="2400" dirty="0">
                <a:solidFill>
                  <a:srgbClr val="FF0000"/>
                </a:solidFill>
                <a:latin typeface="Microsoft YaHei" charset="-122"/>
                <a:ea typeface="Microsoft YaHei" charset="-122"/>
                <a:cs typeface="Microsoft YaHei" charset="-122"/>
              </a:rPr>
              <a:t>16MSS</a:t>
            </a:r>
            <a:endParaRPr lang="zh-CN" altLang="en-US" sz="2400" dirty="0"/>
          </a:p>
        </p:txBody>
      </p:sp>
    </p:spTree>
    <p:extLst>
      <p:ext uri="{BB962C8B-B14F-4D97-AF65-F5344CB8AC3E}">
        <p14:creationId xmlns:p14="http://schemas.microsoft.com/office/powerpoint/2010/main" val="26804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7" name="文本框 76"/>
          <p:cNvSpPr txBox="1"/>
          <p:nvPr/>
        </p:nvSpPr>
        <p:spPr>
          <a:xfrm>
            <a:off x="379676" y="3340016"/>
            <a:ext cx="2273728"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4MSS</a:t>
            </a:r>
          </a:p>
        </p:txBody>
      </p:sp>
      <p:sp>
        <p:nvSpPr>
          <p:cNvPr id="78" name="文本框 77"/>
          <p:cNvSpPr txBox="1"/>
          <p:nvPr/>
        </p:nvSpPr>
        <p:spPr>
          <a:xfrm>
            <a:off x="2859352" y="3340016"/>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2" name="矩形 1"/>
          <p:cNvSpPr/>
          <p:nvPr/>
        </p:nvSpPr>
        <p:spPr>
          <a:xfrm>
            <a:off x="4767583" y="1977985"/>
            <a:ext cx="2127505" cy="461665"/>
          </a:xfrm>
          <a:prstGeom prst="rect">
            <a:avLst/>
          </a:prstGeom>
        </p:spPr>
        <p:txBody>
          <a:bodyPr wrap="none">
            <a:spAutoFit/>
          </a:bodyPr>
          <a:lstStyle/>
          <a:p>
            <a:r>
              <a:rPr lang="zh-CN" altLang="en-US" sz="2400">
                <a:solidFill>
                  <a:srgbClr val="FF0000"/>
                </a:solidFill>
                <a:latin typeface="Microsoft YaHei" charset="-122"/>
                <a:ea typeface="Microsoft YaHei" charset="-122"/>
                <a:cs typeface="Microsoft YaHei" charset="-122"/>
              </a:rPr>
              <a:t>阈值为</a:t>
            </a:r>
            <a:r>
              <a:rPr lang="en-US" altLang="zh-CN" sz="2400" dirty="0">
                <a:solidFill>
                  <a:srgbClr val="FF0000"/>
                </a:solidFill>
                <a:latin typeface="Microsoft YaHei" charset="-122"/>
                <a:ea typeface="Microsoft YaHei" charset="-122"/>
                <a:cs typeface="Microsoft YaHei" charset="-122"/>
              </a:rPr>
              <a:t>16MSS</a:t>
            </a:r>
            <a:endParaRPr lang="zh-CN" altLang="en-US" sz="2400" dirty="0"/>
          </a:p>
        </p:txBody>
      </p:sp>
      <p:sp>
        <p:nvSpPr>
          <p:cNvPr id="15" name="文本框 14"/>
          <p:cNvSpPr txBox="1"/>
          <p:nvPr/>
        </p:nvSpPr>
        <p:spPr>
          <a:xfrm>
            <a:off x="7247259" y="3276478"/>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16" name="文本框 15"/>
          <p:cNvSpPr txBox="1"/>
          <p:nvPr/>
        </p:nvSpPr>
        <p:spPr>
          <a:xfrm>
            <a:off x="4767583" y="3276478"/>
            <a:ext cx="2273728"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8MSS</a:t>
            </a:r>
          </a:p>
        </p:txBody>
      </p:sp>
    </p:spTree>
    <p:extLst>
      <p:ext uri="{BB962C8B-B14F-4D97-AF65-F5344CB8AC3E}">
        <p14:creationId xmlns:p14="http://schemas.microsoft.com/office/powerpoint/2010/main" val="87001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7" name="文本框 76"/>
          <p:cNvSpPr txBox="1"/>
          <p:nvPr/>
        </p:nvSpPr>
        <p:spPr>
          <a:xfrm>
            <a:off x="379676" y="3340016"/>
            <a:ext cx="2273728"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4MSS</a:t>
            </a:r>
          </a:p>
        </p:txBody>
      </p:sp>
      <p:sp>
        <p:nvSpPr>
          <p:cNvPr id="78" name="文本框 77"/>
          <p:cNvSpPr txBox="1"/>
          <p:nvPr/>
        </p:nvSpPr>
        <p:spPr>
          <a:xfrm>
            <a:off x="2859352" y="3340016"/>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79" name="文本框 78"/>
          <p:cNvSpPr txBox="1"/>
          <p:nvPr/>
        </p:nvSpPr>
        <p:spPr>
          <a:xfrm>
            <a:off x="4767583" y="3276478"/>
            <a:ext cx="2273728"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8MSS</a:t>
            </a:r>
          </a:p>
        </p:txBody>
      </p:sp>
      <p:sp>
        <p:nvSpPr>
          <p:cNvPr id="80" name="文本框 79"/>
          <p:cNvSpPr txBox="1"/>
          <p:nvPr/>
        </p:nvSpPr>
        <p:spPr>
          <a:xfrm>
            <a:off x="7247259" y="3276478"/>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81" name="文本框 80"/>
          <p:cNvSpPr txBox="1"/>
          <p:nvPr/>
        </p:nvSpPr>
        <p:spPr>
          <a:xfrm>
            <a:off x="9155491" y="3276478"/>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16MSS</a:t>
            </a:r>
          </a:p>
        </p:txBody>
      </p:sp>
      <p:sp>
        <p:nvSpPr>
          <p:cNvPr id="2" name="矩形 1"/>
          <p:cNvSpPr/>
          <p:nvPr/>
        </p:nvSpPr>
        <p:spPr>
          <a:xfrm>
            <a:off x="4767583" y="1977985"/>
            <a:ext cx="2127505" cy="461665"/>
          </a:xfrm>
          <a:prstGeom prst="rect">
            <a:avLst/>
          </a:prstGeom>
        </p:spPr>
        <p:txBody>
          <a:bodyPr wrap="none">
            <a:spAutoFit/>
          </a:bodyPr>
          <a:lstStyle/>
          <a:p>
            <a:r>
              <a:rPr lang="zh-CN" altLang="en-US" sz="2400">
                <a:solidFill>
                  <a:srgbClr val="FF0000"/>
                </a:solidFill>
                <a:latin typeface="Microsoft YaHei" charset="-122"/>
                <a:ea typeface="Microsoft YaHei" charset="-122"/>
                <a:cs typeface="Microsoft YaHei" charset="-122"/>
              </a:rPr>
              <a:t>阈值为</a:t>
            </a:r>
            <a:r>
              <a:rPr lang="en-US" altLang="zh-CN" sz="2400" dirty="0">
                <a:solidFill>
                  <a:srgbClr val="FF0000"/>
                </a:solidFill>
                <a:latin typeface="Microsoft YaHei" charset="-122"/>
                <a:ea typeface="Microsoft YaHei" charset="-122"/>
                <a:cs typeface="Microsoft YaHei" charset="-122"/>
              </a:rPr>
              <a:t>16MSS</a:t>
            </a:r>
            <a:endParaRPr lang="zh-CN" altLang="en-US" sz="2400" dirty="0"/>
          </a:p>
        </p:txBody>
      </p:sp>
    </p:spTree>
    <p:extLst>
      <p:ext uri="{BB962C8B-B14F-4D97-AF65-F5344CB8AC3E}">
        <p14:creationId xmlns:p14="http://schemas.microsoft.com/office/powerpoint/2010/main" val="2147004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8" name="矩形 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9" name="矩形 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 name="矩形 2"/>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8" name="文本框 17"/>
          <p:cNvSpPr txBox="1"/>
          <p:nvPr/>
        </p:nvSpPr>
        <p:spPr>
          <a:xfrm>
            <a:off x="873797" y="2363212"/>
            <a:ext cx="10563698" cy="646331"/>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sym typeface="+mn-ea"/>
              </a:rPr>
              <a:t>四、</a:t>
            </a:r>
            <a:r>
              <a:rPr lang="en-US" altLang="zh-CN" sz="2400" dirty="0">
                <a:latin typeface="Microsoft YaHei" charset="-122"/>
                <a:ea typeface="Microsoft YaHei" charset="-122"/>
                <a:cs typeface="Microsoft YaHei" charset="-122"/>
                <a:sym typeface="+mn-ea"/>
              </a:rPr>
              <a:t>TCP</a:t>
            </a:r>
            <a:r>
              <a:rPr lang="zh-CN" altLang="en-US" sz="2400" b="1" dirty="0">
                <a:latin typeface="Microsoft YaHei" charset="-122"/>
                <a:ea typeface="Microsoft YaHei" charset="-122"/>
                <a:cs typeface="Microsoft YaHei" charset="-122"/>
                <a:sym typeface="+mn-ea"/>
              </a:rPr>
              <a:t>拥塞控制算法</a:t>
            </a:r>
            <a:endParaRPr lang="zh-CN" altLang="en-US" sz="2400" dirty="0">
              <a:latin typeface="Microsoft YaHei" charset="-122"/>
              <a:ea typeface="Microsoft YaHei" charset="-122"/>
              <a:cs typeface="Microsoft YaHei" charset="-122"/>
            </a:endParaRPr>
          </a:p>
        </p:txBody>
      </p:sp>
      <p:sp>
        <p:nvSpPr>
          <p:cNvPr id="19" name="文本框 18"/>
          <p:cNvSpPr txBox="1"/>
          <p:nvPr/>
        </p:nvSpPr>
        <p:spPr>
          <a:xfrm>
            <a:off x="4272197" y="3321302"/>
            <a:ext cx="1610425" cy="2308324"/>
          </a:xfrm>
          <a:prstGeom prst="rect">
            <a:avLst/>
          </a:prstGeom>
          <a:noFill/>
        </p:spPr>
        <p:txBody>
          <a:bodyPr wrap="square" rtlCol="0">
            <a:spAutoFit/>
          </a:bodyPr>
          <a:lstStyle/>
          <a:p>
            <a:pPr fontAlgn="auto">
              <a:lnSpc>
                <a:spcPct val="150000"/>
              </a:lnSpc>
            </a:pPr>
            <a:r>
              <a:rPr lang="zh-CN" altLang="en-US" sz="2400" dirty="0">
                <a:latin typeface="Microsoft YaHei" charset="-122"/>
                <a:ea typeface="Microsoft YaHei" charset="-122"/>
                <a:cs typeface="Microsoft YaHei" charset="-122"/>
              </a:rPr>
              <a:t>慢启动</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solidFill>
                  <a:srgbClr val="FF0000"/>
                </a:solidFill>
                <a:latin typeface="Microsoft YaHei" charset="-122"/>
                <a:ea typeface="Microsoft YaHei" charset="-122"/>
                <a:cs typeface="Microsoft YaHei" charset="-122"/>
              </a:rPr>
              <a:t>拥塞避免</a:t>
            </a:r>
            <a:endParaRPr lang="en-US" altLang="zh-CN" sz="2400" dirty="0">
              <a:solidFill>
                <a:srgbClr val="FF0000"/>
              </a:solidFill>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快速重传</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dirty="0">
                <a:latin typeface="Microsoft YaHei" charset="-122"/>
                <a:ea typeface="Microsoft YaHei" charset="-122"/>
                <a:cs typeface="Microsoft YaHei" charset="-122"/>
              </a:rPr>
              <a:t>快速恢复</a:t>
            </a:r>
          </a:p>
        </p:txBody>
      </p:sp>
      <p:sp>
        <p:nvSpPr>
          <p:cNvPr id="2" name="矩形 1"/>
          <p:cNvSpPr/>
          <p:nvPr/>
        </p:nvSpPr>
        <p:spPr>
          <a:xfrm>
            <a:off x="873797" y="4088637"/>
            <a:ext cx="2893421" cy="646331"/>
          </a:xfrm>
          <a:prstGeom prst="rect">
            <a:avLst/>
          </a:prstGeom>
        </p:spPr>
        <p:txBody>
          <a:bodyPr wrap="none">
            <a:spAutoFit/>
          </a:bodyPr>
          <a:lstStyle/>
          <a:p>
            <a:pPr fontAlgn="auto">
              <a:lnSpc>
                <a:spcPct val="150000"/>
              </a:lnSpc>
            </a:pP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拥塞控制的算法</a:t>
            </a:r>
            <a:endParaRPr lang="en-US" altLang="zh-CN" sz="2400" dirty="0">
              <a:latin typeface="Microsoft YaHei" charset="-122"/>
              <a:ea typeface="Microsoft YaHei" charset="-122"/>
              <a:cs typeface="Microsoft YaHei" charset="-122"/>
            </a:endParaRPr>
          </a:p>
        </p:txBody>
      </p:sp>
      <p:sp>
        <p:nvSpPr>
          <p:cNvPr id="20" name="左大括号 19"/>
          <p:cNvSpPr/>
          <p:nvPr/>
        </p:nvSpPr>
        <p:spPr>
          <a:xfrm>
            <a:off x="3767218" y="3438336"/>
            <a:ext cx="504979" cy="20742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6941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9" name="文本框 78"/>
          <p:cNvSpPr txBox="1"/>
          <p:nvPr/>
        </p:nvSpPr>
        <p:spPr>
          <a:xfrm>
            <a:off x="431924" y="2320300"/>
            <a:ext cx="5414239" cy="1689052"/>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拥塞避免算法：当拥塞窗口大于等于阈值时，每经过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，拥塞窗口的值加</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p>
        </p:txBody>
      </p:sp>
      <p:sp>
        <p:nvSpPr>
          <p:cNvPr id="80" name="文本框 79"/>
          <p:cNvSpPr txBox="1"/>
          <p:nvPr/>
        </p:nvSpPr>
        <p:spPr>
          <a:xfrm>
            <a:off x="585891" y="4636374"/>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16MSS</a:t>
            </a:r>
          </a:p>
        </p:txBody>
      </p:sp>
      <p:sp>
        <p:nvSpPr>
          <p:cNvPr id="81" name="文本框 80"/>
          <p:cNvSpPr txBox="1"/>
          <p:nvPr/>
        </p:nvSpPr>
        <p:spPr>
          <a:xfrm>
            <a:off x="2909296" y="4636374"/>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Tree>
    <p:extLst>
      <p:ext uri="{BB962C8B-B14F-4D97-AF65-F5344CB8AC3E}">
        <p14:creationId xmlns:p14="http://schemas.microsoft.com/office/powerpoint/2010/main" val="155550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9" name="文本框 78"/>
          <p:cNvSpPr txBox="1"/>
          <p:nvPr/>
        </p:nvSpPr>
        <p:spPr>
          <a:xfrm>
            <a:off x="431924" y="2320300"/>
            <a:ext cx="5414239" cy="1689052"/>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拥塞避免算法：当拥塞窗口大于等于阈值时，每经过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，拥塞窗口的值加</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p>
        </p:txBody>
      </p:sp>
      <p:sp>
        <p:nvSpPr>
          <p:cNvPr id="80" name="文本框 79"/>
          <p:cNvSpPr txBox="1"/>
          <p:nvPr/>
        </p:nvSpPr>
        <p:spPr>
          <a:xfrm>
            <a:off x="585891" y="4636374"/>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16MSS</a:t>
            </a:r>
          </a:p>
        </p:txBody>
      </p:sp>
      <p:sp>
        <p:nvSpPr>
          <p:cNvPr id="81" name="文本框 80"/>
          <p:cNvSpPr txBox="1"/>
          <p:nvPr/>
        </p:nvSpPr>
        <p:spPr>
          <a:xfrm>
            <a:off x="2909296" y="4636374"/>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15" name="文本框 14"/>
          <p:cNvSpPr txBox="1"/>
          <p:nvPr/>
        </p:nvSpPr>
        <p:spPr>
          <a:xfrm>
            <a:off x="4980508" y="4636374"/>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17MSS</a:t>
            </a:r>
          </a:p>
        </p:txBody>
      </p:sp>
      <p:sp>
        <p:nvSpPr>
          <p:cNvPr id="16" name="文本框 15"/>
          <p:cNvSpPr txBox="1"/>
          <p:nvPr/>
        </p:nvSpPr>
        <p:spPr>
          <a:xfrm>
            <a:off x="7672841" y="4636374"/>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Tree>
    <p:extLst>
      <p:ext uri="{BB962C8B-B14F-4D97-AF65-F5344CB8AC3E}">
        <p14:creationId xmlns:p14="http://schemas.microsoft.com/office/powerpoint/2010/main" val="1199662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9"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9" name="矩形 3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40" name="矩形 3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41" name="矩形 4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42" name="矩形 4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43" name="矩形 4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4" name="矩形 4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79" name="文本框 78"/>
          <p:cNvSpPr txBox="1"/>
          <p:nvPr/>
        </p:nvSpPr>
        <p:spPr>
          <a:xfrm>
            <a:off x="431924" y="2320300"/>
            <a:ext cx="5414239" cy="1689052"/>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拥塞避免算法：当拥塞窗口大于等于阈值时，每经过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，拥塞窗口的值加</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p>
        </p:txBody>
      </p:sp>
      <p:sp>
        <p:nvSpPr>
          <p:cNvPr id="80" name="文本框 79"/>
          <p:cNvSpPr txBox="1"/>
          <p:nvPr/>
        </p:nvSpPr>
        <p:spPr>
          <a:xfrm>
            <a:off x="585891" y="4636374"/>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16MSS</a:t>
            </a:r>
          </a:p>
        </p:txBody>
      </p:sp>
      <p:sp>
        <p:nvSpPr>
          <p:cNvPr id="81" name="文本框 80"/>
          <p:cNvSpPr txBox="1"/>
          <p:nvPr/>
        </p:nvSpPr>
        <p:spPr>
          <a:xfrm>
            <a:off x="2909296" y="4636374"/>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15" name="文本框 14"/>
          <p:cNvSpPr txBox="1"/>
          <p:nvPr/>
        </p:nvSpPr>
        <p:spPr>
          <a:xfrm>
            <a:off x="4980508" y="4636374"/>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17MSS</a:t>
            </a:r>
          </a:p>
        </p:txBody>
      </p:sp>
      <p:sp>
        <p:nvSpPr>
          <p:cNvPr id="16" name="文本框 15"/>
          <p:cNvSpPr txBox="1"/>
          <p:nvPr/>
        </p:nvSpPr>
        <p:spPr>
          <a:xfrm>
            <a:off x="7672841" y="4636374"/>
            <a:ext cx="1702284" cy="553998"/>
          </a:xfrm>
          <a:prstGeom prst="rect">
            <a:avLst/>
          </a:prstGeom>
          <a:noFill/>
          <a:ln>
            <a:solidFill>
              <a:schemeClr val="tx1"/>
            </a:solidFill>
          </a:ln>
        </p:spPr>
        <p:txBody>
          <a:bodyPr wrap="square" rtlCol="0">
            <a:spAutoFit/>
          </a:bodyPr>
          <a:lstStyle/>
          <a:p>
            <a:pPr>
              <a:lnSpc>
                <a:spcPct val="150000"/>
              </a:lnSpc>
            </a:pPr>
            <a:r>
              <a:rPr lang="zh-CN" altLang="en-US" sz="2000" dirty="0"/>
              <a:t>经过</a:t>
            </a:r>
            <a:r>
              <a:rPr lang="en-US" altLang="zh-CN" sz="2000" dirty="0"/>
              <a:t>RTT</a:t>
            </a:r>
            <a:r>
              <a:rPr lang="zh-CN" altLang="en-US" sz="2000" dirty="0"/>
              <a:t>时间</a:t>
            </a:r>
          </a:p>
        </p:txBody>
      </p:sp>
      <p:sp>
        <p:nvSpPr>
          <p:cNvPr id="17" name="文本框 16"/>
          <p:cNvSpPr txBox="1"/>
          <p:nvPr/>
        </p:nvSpPr>
        <p:spPr>
          <a:xfrm>
            <a:off x="9629958" y="4636374"/>
            <a:ext cx="2323405" cy="553998"/>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拥塞窗口为</a:t>
            </a:r>
            <a:r>
              <a:rPr lang="en-US" altLang="zh-CN" sz="2000" dirty="0">
                <a:latin typeface="Microsoft YaHei" charset="-122"/>
                <a:ea typeface="Microsoft YaHei" charset="-122"/>
                <a:cs typeface="Microsoft YaHei" charset="-122"/>
              </a:rPr>
              <a:t>18MSS</a:t>
            </a:r>
          </a:p>
        </p:txBody>
      </p:sp>
    </p:spTree>
    <p:extLst>
      <p:ext uri="{BB962C8B-B14F-4D97-AF65-F5344CB8AC3E}">
        <p14:creationId xmlns:p14="http://schemas.microsoft.com/office/powerpoint/2010/main" val="1489963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a:solidFill>
                  <a:schemeClr val="accent6"/>
                </a:solidFill>
              </a:rPr>
              <a:t>阈值 </a:t>
            </a:r>
            <a:r>
              <a:rPr lang="en-US" altLang="zh-CN">
                <a:solidFill>
                  <a:schemeClr val="accent6"/>
                </a:solidFill>
              </a:rPr>
              <a:t>16</a:t>
            </a:r>
          </a:p>
        </p:txBody>
      </p:sp>
      <p:sp>
        <p:nvSpPr>
          <p:cNvPr id="23"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4" name="组合 11"/>
          <p:cNvGrpSpPr/>
          <p:nvPr/>
        </p:nvGrpSpPr>
        <p:grpSpPr>
          <a:xfrm>
            <a:off x="7766755" y="393621"/>
            <a:ext cx="4430675" cy="1735745"/>
            <a:chOff x="6710810" y="281374"/>
            <a:chExt cx="4231186"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7" name="矩形 26"/>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2" name="矩形 31"/>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3" name="文本框 32"/>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34" name="文本框 33"/>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35" name="文本框 34"/>
          <p:cNvSpPr txBox="1"/>
          <p:nvPr/>
        </p:nvSpPr>
        <p:spPr>
          <a:xfrm>
            <a:off x="431924" y="2320300"/>
            <a:ext cx="5414239" cy="1689052"/>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拥塞避免算法：当拥塞窗口大于等于阈值时，每经过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，拥塞窗口的值加</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811102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a:solidFill>
                  <a:schemeClr val="accent6"/>
                </a:solidFill>
              </a:rPr>
              <a:t>阈值 </a:t>
            </a:r>
            <a:r>
              <a:rPr lang="en-US" altLang="zh-CN">
                <a:solidFill>
                  <a:schemeClr val="accent6"/>
                </a:solidFill>
              </a:rPr>
              <a:t>16</a:t>
            </a:r>
          </a:p>
        </p:txBody>
      </p:sp>
      <p:grpSp>
        <p:nvGrpSpPr>
          <p:cNvPr id="13" name="组合 12"/>
          <p:cNvGrpSpPr/>
          <p:nvPr/>
        </p:nvGrpSpPr>
        <p:grpSpPr>
          <a:xfrm>
            <a:off x="7766755" y="3936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23"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4" name="矩形 2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26" name="文本框 25"/>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27" name="文本框 26"/>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28" name="文本框 27"/>
          <p:cNvSpPr txBox="1"/>
          <p:nvPr/>
        </p:nvSpPr>
        <p:spPr>
          <a:xfrm>
            <a:off x="431924" y="2320300"/>
            <a:ext cx="5414239" cy="1689052"/>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拥塞避免算法：当拥塞窗口大于等于阈值时，每经过</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个</a:t>
            </a:r>
            <a:r>
              <a:rPr lang="en-US" altLang="zh-CN" sz="2400" dirty="0">
                <a:latin typeface="Microsoft YaHei" charset="-122"/>
                <a:ea typeface="Microsoft YaHei" charset="-122"/>
                <a:cs typeface="Microsoft YaHei" charset="-122"/>
              </a:rPr>
              <a:t>RTT</a:t>
            </a:r>
            <a:r>
              <a:rPr lang="zh-CN" altLang="en-US" sz="2400" dirty="0">
                <a:latin typeface="Microsoft YaHei" charset="-122"/>
                <a:ea typeface="Microsoft YaHei" charset="-122"/>
                <a:cs typeface="Microsoft YaHei" charset="-122"/>
              </a:rPr>
              <a:t>，拥塞窗口的值加</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212053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345436" y="707966"/>
            <a:ext cx="5200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3.5.4</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流量控制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流量控制：协调发送方与接收方的数据发送与接收</a:t>
            </a:r>
            <a:r>
              <a:rPr lang="zh-CN" altLang="en-US" sz="2400" dirty="0">
                <a:solidFill>
                  <a:srgbClr val="FF0000"/>
                </a:solidFill>
                <a:latin typeface="微软雅黑" panose="020B0503020204020204" charset="-122"/>
                <a:ea typeface="微软雅黑" panose="020B0503020204020204" charset="-122"/>
              </a:rPr>
              <a:t>速度</a:t>
            </a:r>
            <a:r>
              <a:rPr lang="zh-CN" altLang="en-US" sz="2400" dirty="0">
                <a:latin typeface="微软雅黑" panose="020B0503020204020204" charset="-122"/>
                <a:ea typeface="微软雅黑" panose="020B0503020204020204" charset="-122"/>
              </a:rPr>
              <a:t>。</a:t>
            </a:r>
          </a:p>
        </p:txBody>
      </p:sp>
      <p:grpSp>
        <p:nvGrpSpPr>
          <p:cNvPr id="6" name="组合 11"/>
          <p:cNvGrpSpPr/>
          <p:nvPr/>
        </p:nvGrpSpPr>
        <p:grpSpPr>
          <a:xfrm>
            <a:off x="7766755" y="393621"/>
            <a:ext cx="4430675" cy="1720634"/>
            <a:chOff x="6710810" y="281374"/>
            <a:chExt cx="4231186" cy="1637465"/>
          </a:xfrm>
        </p:grpSpPr>
        <p:sp>
          <p:nvSpPr>
            <p:cNvPr id="7" name="左大括号 6"/>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9" name="矩形 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0" name="矩形 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1" name="矩形 1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流量控制</a:t>
              </a:r>
              <a:endParaRPr lang="zh-CN" altLang="en-US" kern="900" spc="-100" dirty="0">
                <a:solidFill>
                  <a:srgbClr val="FF0000"/>
                </a:solidFill>
                <a:latin typeface="黑体" panose="02010609060101010101" pitchFamily="49" charset="-122"/>
                <a:ea typeface="黑体" panose="02010609060101010101" pitchFamily="49" charset="-122"/>
                <a:sym typeface="+mn-ea"/>
              </a:endParaRPr>
            </a:p>
          </p:txBody>
        </p:sp>
        <p:sp>
          <p:nvSpPr>
            <p:cNvPr id="13" name="矩形 12"/>
            <p:cNvSpPr/>
            <p:nvPr/>
          </p:nvSpPr>
          <p:spPr>
            <a:xfrm>
              <a:off x="9319797" y="1635703"/>
              <a:ext cx="1058109"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sym typeface="+mn-ea"/>
              </a:endParaRPr>
            </a:p>
          </p:txBody>
        </p:sp>
      </p:grpSp>
    </p:spTree>
    <p:extLst>
      <p:ext uri="{BB962C8B-B14F-4D97-AF65-F5344CB8AC3E}">
        <p14:creationId xmlns:p14="http://schemas.microsoft.com/office/powerpoint/2010/main" val="365984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矩形 25"/>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pic>
        <p:nvPicPr>
          <p:cNvPr id="11" name="图片 10"/>
          <p:cNvPicPr>
            <a:picLocks noChangeAspect="1"/>
          </p:cNvPicPr>
          <p:nvPr/>
        </p:nvPicPr>
        <p:blipFill>
          <a:blip r:embed="rId2"/>
          <a:stretch>
            <a:fillRect/>
          </a:stretch>
        </p:blipFill>
        <p:spPr>
          <a:xfrm>
            <a:off x="4527030" y="0"/>
            <a:ext cx="3712874" cy="3163853"/>
          </a:xfrm>
          <a:prstGeom prst="rect">
            <a:avLst/>
          </a:prstGeom>
        </p:spPr>
      </p:pic>
    </p:spTree>
    <p:extLst>
      <p:ext uri="{BB962C8B-B14F-4D97-AF65-F5344CB8AC3E}">
        <p14:creationId xmlns:p14="http://schemas.microsoft.com/office/powerpoint/2010/main" val="267006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文本框 7"/>
          <p:cNvSpPr txBox="1"/>
          <p:nvPr/>
        </p:nvSpPr>
        <p:spPr>
          <a:xfrm>
            <a:off x="351790" y="2056973"/>
            <a:ext cx="1555750" cy="419100"/>
          </a:xfrm>
          <a:prstGeom prst="rect">
            <a:avLst/>
          </a:prstGeom>
          <a:noFill/>
        </p:spPr>
        <p:txBody>
          <a:bodyPr wrap="square" rtlCol="0">
            <a:spAutoFit/>
          </a:bodyPr>
          <a:lstStyle/>
          <a:p>
            <a:r>
              <a:rPr lang="zh-CN" altLang="en-US" sz="2130"/>
              <a:t>拥塞控制</a:t>
            </a:r>
          </a:p>
        </p:txBody>
      </p:sp>
      <p:sp>
        <p:nvSpPr>
          <p:cNvPr id="9" name="左大括号 8"/>
          <p:cNvSpPr/>
          <p:nvPr/>
        </p:nvSpPr>
        <p:spPr>
          <a:xfrm>
            <a:off x="1786890" y="1205231"/>
            <a:ext cx="241300" cy="21225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2135348" y="724586"/>
            <a:ext cx="8602980" cy="961289"/>
          </a:xfrm>
          <a:prstGeom prst="rect">
            <a:avLst/>
          </a:prstGeom>
          <a:noFill/>
        </p:spPr>
        <p:txBody>
          <a:bodyPr wrap="square" rtlCol="0">
            <a:spAutoFit/>
          </a:bodyPr>
          <a:lstStyle/>
          <a:p>
            <a:pPr>
              <a:lnSpc>
                <a:spcPct val="150000"/>
              </a:lnSpc>
            </a:pPr>
            <a:r>
              <a:rPr lang="zh-CN" altLang="en-US" sz="2000" dirty="0">
                <a:solidFill>
                  <a:schemeClr val="bg2"/>
                </a:solidFill>
              </a:rPr>
              <a:t>拥塞控制</a:t>
            </a:r>
            <a:r>
              <a:rPr lang="zh-CN" altLang="en-US" sz="2000" dirty="0"/>
              <a:t>：</a:t>
            </a:r>
            <a:r>
              <a:rPr lang="zh-CN" altLang="en-US" sz="2000" dirty="0">
                <a:sym typeface="+mn-ea"/>
              </a:rPr>
              <a:t>通过合理调度、规范、调整向网络中发送数据的</a:t>
            </a:r>
            <a:r>
              <a:rPr lang="zh-CN" altLang="en-US" sz="2000" dirty="0">
                <a:solidFill>
                  <a:schemeClr val="tx1"/>
                </a:solidFill>
                <a:sym typeface="+mn-ea"/>
              </a:rPr>
              <a:t>主机数量、发送速率、数据量</a:t>
            </a:r>
            <a:r>
              <a:rPr lang="zh-CN" altLang="en-US" sz="2000" dirty="0">
                <a:sym typeface="+mn-ea"/>
              </a:rPr>
              <a:t>，</a:t>
            </a:r>
            <a:r>
              <a:rPr lang="zh-CN" altLang="en-US" sz="2000" dirty="0">
                <a:latin typeface="Microsoft YaHei" charset="-122"/>
                <a:ea typeface="Microsoft YaHei" charset="-122"/>
                <a:cs typeface="Microsoft YaHei" charset="-122"/>
                <a:sym typeface="+mn-ea"/>
              </a:rPr>
              <a:t>以</a:t>
            </a:r>
            <a:r>
              <a:rPr lang="zh-CN" altLang="en-US" sz="2000" dirty="0">
                <a:solidFill>
                  <a:srgbClr val="FF0000"/>
                </a:solidFill>
                <a:latin typeface="Microsoft YaHei" charset="-122"/>
                <a:ea typeface="Microsoft YaHei" charset="-122"/>
                <a:cs typeface="Microsoft YaHei" charset="-122"/>
                <a:sym typeface="+mn-ea"/>
              </a:rPr>
              <a:t>避免</a:t>
            </a:r>
            <a:r>
              <a:rPr lang="zh-CN" altLang="en-US" sz="2000" dirty="0">
                <a:latin typeface="Microsoft YaHei" charset="-122"/>
                <a:ea typeface="Microsoft YaHei" charset="-122"/>
                <a:cs typeface="Microsoft YaHei" charset="-122"/>
                <a:sym typeface="+mn-ea"/>
              </a:rPr>
              <a:t>拥塞或</a:t>
            </a:r>
            <a:r>
              <a:rPr lang="zh-CN" altLang="en-US" sz="2000" dirty="0">
                <a:solidFill>
                  <a:srgbClr val="FF0000"/>
                </a:solidFill>
                <a:latin typeface="Microsoft YaHei" charset="-122"/>
                <a:ea typeface="Microsoft YaHei" charset="-122"/>
                <a:cs typeface="Microsoft YaHei" charset="-122"/>
                <a:sym typeface="+mn-ea"/>
              </a:rPr>
              <a:t>消除</a:t>
            </a:r>
            <a:r>
              <a:rPr lang="zh-CN" altLang="en-US" sz="2000" dirty="0">
                <a:latin typeface="Microsoft YaHei" charset="-122"/>
                <a:ea typeface="Microsoft YaHei" charset="-122"/>
                <a:cs typeface="Microsoft YaHei" charset="-122"/>
                <a:sym typeface="+mn-ea"/>
              </a:rPr>
              <a:t>已发生的拥塞。</a:t>
            </a:r>
            <a:endParaRPr lang="zh-CN" altLang="en-US" sz="2000" dirty="0">
              <a:latin typeface="Microsoft YaHei" charset="-122"/>
              <a:ea typeface="Microsoft YaHei" charset="-122"/>
              <a:cs typeface="Microsoft YaHei" charset="-122"/>
            </a:endParaRPr>
          </a:p>
        </p:txBody>
      </p:sp>
      <p:sp>
        <p:nvSpPr>
          <p:cNvPr id="13" name="矩形 12"/>
          <p:cNvSpPr/>
          <p:nvPr/>
        </p:nvSpPr>
        <p:spPr>
          <a:xfrm>
            <a:off x="2028190" y="3078004"/>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4" name="文本框 13"/>
          <p:cNvSpPr txBox="1"/>
          <p:nvPr/>
        </p:nvSpPr>
        <p:spPr>
          <a:xfrm>
            <a:off x="4856330" y="1788538"/>
            <a:ext cx="3372786" cy="4708981"/>
          </a:xfrm>
          <a:prstGeom prst="rect">
            <a:avLst/>
          </a:prstGeom>
          <a:noFill/>
        </p:spPr>
        <p:txBody>
          <a:bodyPr wrap="square" rtlCol="0">
            <a:spAutoFit/>
          </a:bodyPr>
          <a:lstStyle/>
          <a:p>
            <a:pPr fontAlgn="auto">
              <a:lnSpc>
                <a:spcPct val="150000"/>
              </a:lnSpc>
            </a:pPr>
            <a:r>
              <a:rPr lang="zh-CN" altLang="en-US" sz="2000" dirty="0">
                <a:latin typeface="Microsoft YaHei" charset="-122"/>
                <a:ea typeface="Microsoft YaHei" charset="-122"/>
                <a:cs typeface="Microsoft YaHei" charset="-122"/>
              </a:rPr>
              <a:t>慢启动</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拥塞避免</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快速重传</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5" name="左大括号 14"/>
          <p:cNvSpPr/>
          <p:nvPr/>
        </p:nvSpPr>
        <p:spPr>
          <a:xfrm>
            <a:off x="4472002" y="2056972"/>
            <a:ext cx="384328" cy="4118975"/>
          </a:xfrm>
          <a:prstGeom prst="leftBrace">
            <a:avLst>
              <a:gd name="adj1" fmla="val 8333"/>
              <a:gd name="adj2" fmla="val 314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6057453" y="1785878"/>
            <a:ext cx="5414239"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慢启动算法：在</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连接建立时，每经过</a:t>
            </a:r>
            <a:r>
              <a:rPr lang="en-US" altLang="zh-CN" sz="2000" dirty="0">
                <a:solidFill>
                  <a:schemeClr val="bg2"/>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时间，拥塞窗口</a:t>
            </a:r>
            <a:r>
              <a:rPr lang="zh-CN" altLang="en-US" sz="2000" dirty="0">
                <a:solidFill>
                  <a:schemeClr val="bg2"/>
                </a:solidFill>
                <a:latin typeface="Microsoft YaHei" charset="-122"/>
                <a:ea typeface="Microsoft YaHei" charset="-122"/>
                <a:cs typeface="Microsoft YaHei" charset="-122"/>
              </a:rPr>
              <a:t>增大一倍</a:t>
            </a:r>
            <a:r>
              <a:rPr lang="zh-CN" altLang="en-US" sz="2000" dirty="0">
                <a:latin typeface="Microsoft YaHei" charset="-122"/>
                <a:ea typeface="Microsoft YaHei" charset="-122"/>
                <a:cs typeface="Microsoft YaHei" charset="-122"/>
              </a:rPr>
              <a:t>。</a:t>
            </a:r>
          </a:p>
        </p:txBody>
      </p:sp>
      <p:sp>
        <p:nvSpPr>
          <p:cNvPr id="17" name="文本框 16"/>
          <p:cNvSpPr txBox="1"/>
          <p:nvPr/>
        </p:nvSpPr>
        <p:spPr>
          <a:xfrm>
            <a:off x="6057453" y="2978093"/>
            <a:ext cx="5414239"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solidFill>
                  <a:schemeClr val="bg2"/>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solidFill>
                  <a:schemeClr val="bg2"/>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11" name="矩形 10"/>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855135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文本框 7"/>
          <p:cNvSpPr txBox="1"/>
          <p:nvPr/>
        </p:nvSpPr>
        <p:spPr>
          <a:xfrm>
            <a:off x="351790" y="2056973"/>
            <a:ext cx="1555750" cy="419100"/>
          </a:xfrm>
          <a:prstGeom prst="rect">
            <a:avLst/>
          </a:prstGeom>
          <a:noFill/>
        </p:spPr>
        <p:txBody>
          <a:bodyPr wrap="square" rtlCol="0">
            <a:spAutoFit/>
          </a:bodyPr>
          <a:lstStyle/>
          <a:p>
            <a:r>
              <a:rPr lang="zh-CN" altLang="en-US" sz="2130"/>
              <a:t>拥塞控制</a:t>
            </a:r>
          </a:p>
        </p:txBody>
      </p:sp>
      <p:sp>
        <p:nvSpPr>
          <p:cNvPr id="9" name="左大括号 8"/>
          <p:cNvSpPr/>
          <p:nvPr/>
        </p:nvSpPr>
        <p:spPr>
          <a:xfrm>
            <a:off x="1786890" y="1205231"/>
            <a:ext cx="241300" cy="21225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2135348" y="724586"/>
            <a:ext cx="8602980" cy="961289"/>
          </a:xfrm>
          <a:prstGeom prst="rect">
            <a:avLst/>
          </a:prstGeom>
          <a:noFill/>
        </p:spPr>
        <p:txBody>
          <a:bodyPr wrap="square" rtlCol="0">
            <a:spAutoFit/>
          </a:bodyPr>
          <a:lstStyle/>
          <a:p>
            <a:pPr>
              <a:lnSpc>
                <a:spcPct val="150000"/>
              </a:lnSpc>
            </a:pPr>
            <a:r>
              <a:rPr lang="zh-CN" altLang="en-US" sz="2000"/>
              <a:t>拥塞</a:t>
            </a:r>
            <a:r>
              <a:rPr lang="zh-CN" altLang="en-US" sz="2000" dirty="0"/>
              <a:t>控制：</a:t>
            </a:r>
            <a:r>
              <a:rPr lang="zh-CN" altLang="en-US" sz="2000" dirty="0">
                <a:sym typeface="+mn-ea"/>
              </a:rPr>
              <a:t>通过合理调度、规范、调整向网络中发送数据的</a:t>
            </a:r>
            <a:r>
              <a:rPr lang="zh-CN" altLang="en-US" sz="2000" dirty="0">
                <a:solidFill>
                  <a:schemeClr val="tx1"/>
                </a:solidFill>
                <a:sym typeface="+mn-ea"/>
              </a:rPr>
              <a:t>主机数量、发送速率、</a:t>
            </a:r>
            <a:r>
              <a:rPr lang="zh-CN" altLang="en-US" sz="2000">
                <a:solidFill>
                  <a:schemeClr val="tx1"/>
                </a:solidFill>
                <a:sym typeface="+mn-ea"/>
              </a:rPr>
              <a:t>数据量</a:t>
            </a:r>
            <a:r>
              <a:rPr lang="zh-CN" altLang="en-US" sz="2000">
                <a:sym typeface="+mn-ea"/>
              </a:rPr>
              <a:t>，</a:t>
            </a:r>
            <a:r>
              <a:rPr lang="zh-CN" altLang="en-US" sz="2000">
                <a:latin typeface="Microsoft YaHei" charset="-122"/>
                <a:ea typeface="Microsoft YaHei" charset="-122"/>
                <a:cs typeface="Microsoft YaHei" charset="-122"/>
                <a:sym typeface="+mn-ea"/>
              </a:rPr>
              <a:t>以</a:t>
            </a:r>
            <a:r>
              <a:rPr lang="zh-CN" altLang="en-US" sz="2000">
                <a:solidFill>
                  <a:srgbClr val="FF0000"/>
                </a:solidFill>
                <a:latin typeface="Microsoft YaHei" charset="-122"/>
                <a:ea typeface="Microsoft YaHei" charset="-122"/>
                <a:cs typeface="Microsoft YaHei" charset="-122"/>
                <a:sym typeface="+mn-ea"/>
              </a:rPr>
              <a:t>避免</a:t>
            </a:r>
            <a:r>
              <a:rPr lang="zh-CN" altLang="en-US" sz="2000">
                <a:latin typeface="Microsoft YaHei" charset="-122"/>
                <a:ea typeface="Microsoft YaHei" charset="-122"/>
                <a:cs typeface="Microsoft YaHei" charset="-122"/>
                <a:sym typeface="+mn-ea"/>
              </a:rPr>
              <a:t>拥塞或</a:t>
            </a:r>
            <a:r>
              <a:rPr lang="zh-CN" altLang="en-US" sz="2000">
                <a:solidFill>
                  <a:srgbClr val="FF0000"/>
                </a:solidFill>
                <a:latin typeface="Microsoft YaHei" charset="-122"/>
                <a:ea typeface="Microsoft YaHei" charset="-122"/>
                <a:cs typeface="Microsoft YaHei" charset="-122"/>
                <a:sym typeface="+mn-ea"/>
              </a:rPr>
              <a:t>消除</a:t>
            </a:r>
            <a:r>
              <a:rPr lang="zh-CN" altLang="en-US" sz="2000">
                <a:latin typeface="Microsoft YaHei" charset="-122"/>
                <a:ea typeface="Microsoft YaHei" charset="-122"/>
                <a:cs typeface="Microsoft YaHei" charset="-122"/>
                <a:sym typeface="+mn-ea"/>
              </a:rPr>
              <a:t>已发生的拥塞。</a:t>
            </a:r>
            <a:endParaRPr lang="zh-CN" altLang="en-US" sz="2000">
              <a:latin typeface="Microsoft YaHei" charset="-122"/>
              <a:ea typeface="Microsoft YaHei" charset="-122"/>
              <a:cs typeface="Microsoft YaHei" charset="-122"/>
            </a:endParaRPr>
          </a:p>
        </p:txBody>
      </p:sp>
      <p:sp>
        <p:nvSpPr>
          <p:cNvPr id="13" name="矩形 12"/>
          <p:cNvSpPr/>
          <p:nvPr/>
        </p:nvSpPr>
        <p:spPr>
          <a:xfrm>
            <a:off x="2028190" y="3078004"/>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4" name="文本框 13"/>
          <p:cNvSpPr txBox="1"/>
          <p:nvPr/>
        </p:nvSpPr>
        <p:spPr>
          <a:xfrm>
            <a:off x="4856330" y="1788538"/>
            <a:ext cx="3372786" cy="4708981"/>
          </a:xfrm>
          <a:prstGeom prst="rect">
            <a:avLst/>
          </a:prstGeom>
          <a:noFill/>
        </p:spPr>
        <p:txBody>
          <a:bodyPr wrap="square" rtlCol="0">
            <a:spAutoFit/>
          </a:bodyPr>
          <a:lstStyle/>
          <a:p>
            <a:pPr fontAlgn="auto">
              <a:lnSpc>
                <a:spcPct val="150000"/>
              </a:lnSpc>
            </a:pPr>
            <a:r>
              <a:rPr lang="zh-CN" altLang="en-US" sz="2000" dirty="0">
                <a:latin typeface="Microsoft YaHei" charset="-122"/>
                <a:ea typeface="Microsoft YaHei" charset="-122"/>
                <a:cs typeface="Microsoft YaHei" charset="-122"/>
              </a:rPr>
              <a:t>慢启动</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拥塞避免</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快速重传</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5" name="左大括号 14"/>
          <p:cNvSpPr/>
          <p:nvPr/>
        </p:nvSpPr>
        <p:spPr>
          <a:xfrm>
            <a:off x="4472002" y="2056972"/>
            <a:ext cx="384328" cy="4118975"/>
          </a:xfrm>
          <a:prstGeom prst="leftBrace">
            <a:avLst>
              <a:gd name="adj1" fmla="val 8333"/>
              <a:gd name="adj2" fmla="val 314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6057453" y="1785878"/>
            <a:ext cx="5414239"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慢启动算法：在</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连接建立时，每经过</a:t>
            </a:r>
            <a:r>
              <a:rPr lang="en-US" altLang="zh-CN" sz="2000" dirty="0">
                <a:solidFill>
                  <a:schemeClr val="bg2"/>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时间，拥塞窗口</a:t>
            </a:r>
            <a:r>
              <a:rPr lang="zh-CN" altLang="en-US" sz="2000" dirty="0">
                <a:solidFill>
                  <a:schemeClr val="bg2"/>
                </a:solidFill>
                <a:latin typeface="Microsoft YaHei" charset="-122"/>
                <a:ea typeface="Microsoft YaHei" charset="-122"/>
                <a:cs typeface="Microsoft YaHei" charset="-122"/>
              </a:rPr>
              <a:t>增大一倍</a:t>
            </a:r>
            <a:r>
              <a:rPr lang="zh-CN" altLang="en-US" sz="2000" dirty="0">
                <a:latin typeface="Microsoft YaHei" charset="-122"/>
                <a:ea typeface="Microsoft YaHei" charset="-122"/>
                <a:cs typeface="Microsoft YaHei" charset="-122"/>
              </a:rPr>
              <a:t>。</a:t>
            </a:r>
          </a:p>
        </p:txBody>
      </p:sp>
      <p:sp>
        <p:nvSpPr>
          <p:cNvPr id="17" name="文本框 16"/>
          <p:cNvSpPr txBox="1"/>
          <p:nvPr/>
        </p:nvSpPr>
        <p:spPr>
          <a:xfrm>
            <a:off x="6057453" y="2978093"/>
            <a:ext cx="5414239" cy="1015663"/>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solidFill>
                  <a:schemeClr val="bg2"/>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solidFill>
                  <a:schemeClr val="bg2"/>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18" name="矩形 1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639569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文本框 7"/>
          <p:cNvSpPr txBox="1"/>
          <p:nvPr/>
        </p:nvSpPr>
        <p:spPr>
          <a:xfrm>
            <a:off x="351790" y="2056973"/>
            <a:ext cx="1555750" cy="419100"/>
          </a:xfrm>
          <a:prstGeom prst="rect">
            <a:avLst/>
          </a:prstGeom>
          <a:noFill/>
        </p:spPr>
        <p:txBody>
          <a:bodyPr wrap="square" rtlCol="0">
            <a:spAutoFit/>
          </a:bodyPr>
          <a:lstStyle/>
          <a:p>
            <a:r>
              <a:rPr lang="zh-CN" altLang="en-US" sz="2130"/>
              <a:t>拥塞控制</a:t>
            </a:r>
          </a:p>
        </p:txBody>
      </p:sp>
      <p:sp>
        <p:nvSpPr>
          <p:cNvPr id="9" name="左大括号 8"/>
          <p:cNvSpPr/>
          <p:nvPr/>
        </p:nvSpPr>
        <p:spPr>
          <a:xfrm>
            <a:off x="1786890" y="1205231"/>
            <a:ext cx="241300" cy="21225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2135348" y="724586"/>
            <a:ext cx="8602980" cy="961289"/>
          </a:xfrm>
          <a:prstGeom prst="rect">
            <a:avLst/>
          </a:prstGeom>
          <a:noFill/>
        </p:spPr>
        <p:txBody>
          <a:bodyPr wrap="square" rtlCol="0">
            <a:spAutoFit/>
          </a:bodyPr>
          <a:lstStyle/>
          <a:p>
            <a:pPr>
              <a:lnSpc>
                <a:spcPct val="150000"/>
              </a:lnSpc>
            </a:pPr>
            <a:r>
              <a:rPr lang="zh-CN" altLang="en-US" sz="2000"/>
              <a:t>拥塞</a:t>
            </a:r>
            <a:r>
              <a:rPr lang="zh-CN" altLang="en-US" sz="2000" dirty="0"/>
              <a:t>控制：</a:t>
            </a:r>
            <a:r>
              <a:rPr lang="zh-CN" altLang="en-US" sz="2000" dirty="0">
                <a:sym typeface="+mn-ea"/>
              </a:rPr>
              <a:t>通过合理调度、规范、调整向网络中发送数据的</a:t>
            </a:r>
            <a:r>
              <a:rPr lang="zh-CN" altLang="en-US" sz="2000" dirty="0">
                <a:solidFill>
                  <a:schemeClr val="tx1"/>
                </a:solidFill>
                <a:sym typeface="+mn-ea"/>
              </a:rPr>
              <a:t>主机数量、发送速率、</a:t>
            </a:r>
            <a:r>
              <a:rPr lang="zh-CN" altLang="en-US" sz="2000">
                <a:solidFill>
                  <a:schemeClr val="tx1"/>
                </a:solidFill>
                <a:sym typeface="+mn-ea"/>
              </a:rPr>
              <a:t>数据量</a:t>
            </a:r>
            <a:r>
              <a:rPr lang="zh-CN" altLang="en-US" sz="2000">
                <a:sym typeface="+mn-ea"/>
              </a:rPr>
              <a:t>，</a:t>
            </a:r>
            <a:r>
              <a:rPr lang="zh-CN" altLang="en-US" sz="2000">
                <a:latin typeface="Microsoft YaHei" charset="-122"/>
                <a:ea typeface="Microsoft YaHei" charset="-122"/>
                <a:cs typeface="Microsoft YaHei" charset="-122"/>
                <a:sym typeface="+mn-ea"/>
              </a:rPr>
              <a:t>以</a:t>
            </a:r>
            <a:r>
              <a:rPr lang="zh-CN" altLang="en-US" sz="2000">
                <a:solidFill>
                  <a:srgbClr val="FF0000"/>
                </a:solidFill>
                <a:latin typeface="Microsoft YaHei" charset="-122"/>
                <a:ea typeface="Microsoft YaHei" charset="-122"/>
                <a:cs typeface="Microsoft YaHei" charset="-122"/>
                <a:sym typeface="+mn-ea"/>
              </a:rPr>
              <a:t>避免</a:t>
            </a:r>
            <a:r>
              <a:rPr lang="zh-CN" altLang="en-US" sz="2000">
                <a:latin typeface="Microsoft YaHei" charset="-122"/>
                <a:ea typeface="Microsoft YaHei" charset="-122"/>
                <a:cs typeface="Microsoft YaHei" charset="-122"/>
                <a:sym typeface="+mn-ea"/>
              </a:rPr>
              <a:t>拥塞或</a:t>
            </a:r>
            <a:r>
              <a:rPr lang="zh-CN" altLang="en-US" sz="2000">
                <a:solidFill>
                  <a:srgbClr val="FF0000"/>
                </a:solidFill>
                <a:latin typeface="Microsoft YaHei" charset="-122"/>
                <a:ea typeface="Microsoft YaHei" charset="-122"/>
                <a:cs typeface="Microsoft YaHei" charset="-122"/>
                <a:sym typeface="+mn-ea"/>
              </a:rPr>
              <a:t>消除</a:t>
            </a:r>
            <a:r>
              <a:rPr lang="zh-CN" altLang="en-US" sz="2000">
                <a:latin typeface="Microsoft YaHei" charset="-122"/>
                <a:ea typeface="Microsoft YaHei" charset="-122"/>
                <a:cs typeface="Microsoft YaHei" charset="-122"/>
                <a:sym typeface="+mn-ea"/>
              </a:rPr>
              <a:t>已发生的拥塞。</a:t>
            </a:r>
            <a:endParaRPr lang="zh-CN" altLang="en-US" sz="2000">
              <a:latin typeface="Microsoft YaHei" charset="-122"/>
              <a:ea typeface="Microsoft YaHei" charset="-122"/>
              <a:cs typeface="Microsoft YaHei" charset="-122"/>
            </a:endParaRPr>
          </a:p>
        </p:txBody>
      </p:sp>
      <p:sp>
        <p:nvSpPr>
          <p:cNvPr id="13" name="矩形 12"/>
          <p:cNvSpPr/>
          <p:nvPr/>
        </p:nvSpPr>
        <p:spPr>
          <a:xfrm>
            <a:off x="2028190" y="3078004"/>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4" name="文本框 13"/>
          <p:cNvSpPr txBox="1"/>
          <p:nvPr/>
        </p:nvSpPr>
        <p:spPr>
          <a:xfrm>
            <a:off x="4856330" y="1788538"/>
            <a:ext cx="3372786" cy="4708981"/>
          </a:xfrm>
          <a:prstGeom prst="rect">
            <a:avLst/>
          </a:prstGeom>
          <a:noFill/>
        </p:spPr>
        <p:txBody>
          <a:bodyPr wrap="square" rtlCol="0">
            <a:spAutoFit/>
          </a:bodyPr>
          <a:lstStyle/>
          <a:p>
            <a:pPr fontAlgn="auto">
              <a:lnSpc>
                <a:spcPct val="150000"/>
              </a:lnSpc>
            </a:pPr>
            <a:r>
              <a:rPr lang="zh-CN" altLang="en-US" sz="2000" dirty="0">
                <a:latin typeface="Microsoft YaHei" charset="-122"/>
                <a:ea typeface="Microsoft YaHei" charset="-122"/>
                <a:cs typeface="Microsoft YaHei" charset="-122"/>
              </a:rPr>
              <a:t>慢启动</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拥塞避免</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快速重传</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5" name="左大括号 14"/>
          <p:cNvSpPr/>
          <p:nvPr/>
        </p:nvSpPr>
        <p:spPr>
          <a:xfrm>
            <a:off x="4472002" y="2056972"/>
            <a:ext cx="384328" cy="4118975"/>
          </a:xfrm>
          <a:prstGeom prst="leftBrace">
            <a:avLst>
              <a:gd name="adj1" fmla="val 8333"/>
              <a:gd name="adj2" fmla="val 314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6057453" y="1785878"/>
            <a:ext cx="5414239" cy="961289"/>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慢启动算法：在</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连接建立时，每经过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时间，拥塞窗口增大一倍。</a:t>
            </a:r>
          </a:p>
        </p:txBody>
      </p:sp>
      <p:sp>
        <p:nvSpPr>
          <p:cNvPr id="17" name="文本框 16"/>
          <p:cNvSpPr txBox="1"/>
          <p:nvPr/>
        </p:nvSpPr>
        <p:spPr>
          <a:xfrm>
            <a:off x="6057453" y="2978093"/>
            <a:ext cx="5414239" cy="961289"/>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solidFill>
                  <a:schemeClr val="bg1"/>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solidFill>
                  <a:schemeClr val="bg1"/>
                </a:solidFill>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11" name="矩形 10"/>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57125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文本框 7"/>
          <p:cNvSpPr txBox="1"/>
          <p:nvPr/>
        </p:nvSpPr>
        <p:spPr>
          <a:xfrm>
            <a:off x="351790" y="2056973"/>
            <a:ext cx="1555750" cy="419100"/>
          </a:xfrm>
          <a:prstGeom prst="rect">
            <a:avLst/>
          </a:prstGeom>
          <a:noFill/>
        </p:spPr>
        <p:txBody>
          <a:bodyPr wrap="square" rtlCol="0">
            <a:spAutoFit/>
          </a:bodyPr>
          <a:lstStyle/>
          <a:p>
            <a:r>
              <a:rPr lang="zh-CN" altLang="en-US" sz="2130"/>
              <a:t>拥塞控制</a:t>
            </a:r>
          </a:p>
        </p:txBody>
      </p:sp>
      <p:sp>
        <p:nvSpPr>
          <p:cNvPr id="9" name="左大括号 8"/>
          <p:cNvSpPr/>
          <p:nvPr/>
        </p:nvSpPr>
        <p:spPr>
          <a:xfrm>
            <a:off x="1786890" y="1205231"/>
            <a:ext cx="241300" cy="21225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2135348" y="724586"/>
            <a:ext cx="8602980" cy="961289"/>
          </a:xfrm>
          <a:prstGeom prst="rect">
            <a:avLst/>
          </a:prstGeom>
          <a:noFill/>
        </p:spPr>
        <p:txBody>
          <a:bodyPr wrap="square" rtlCol="0">
            <a:spAutoFit/>
          </a:bodyPr>
          <a:lstStyle/>
          <a:p>
            <a:pPr>
              <a:lnSpc>
                <a:spcPct val="150000"/>
              </a:lnSpc>
            </a:pPr>
            <a:r>
              <a:rPr lang="zh-CN" altLang="en-US" sz="2000"/>
              <a:t>拥塞</a:t>
            </a:r>
            <a:r>
              <a:rPr lang="zh-CN" altLang="en-US" sz="2000" dirty="0"/>
              <a:t>控制：</a:t>
            </a:r>
            <a:r>
              <a:rPr lang="zh-CN" altLang="en-US" sz="2000" dirty="0">
                <a:sym typeface="+mn-ea"/>
              </a:rPr>
              <a:t>通过合理调度、规范、调整向网络中发送数据的</a:t>
            </a:r>
            <a:r>
              <a:rPr lang="zh-CN" altLang="en-US" sz="2000" dirty="0">
                <a:solidFill>
                  <a:schemeClr val="tx1"/>
                </a:solidFill>
                <a:sym typeface="+mn-ea"/>
              </a:rPr>
              <a:t>主机数量、发送速率、</a:t>
            </a:r>
            <a:r>
              <a:rPr lang="zh-CN" altLang="en-US" sz="2000">
                <a:solidFill>
                  <a:schemeClr val="tx1"/>
                </a:solidFill>
                <a:sym typeface="+mn-ea"/>
              </a:rPr>
              <a:t>数据量</a:t>
            </a:r>
            <a:r>
              <a:rPr lang="zh-CN" altLang="en-US" sz="2000">
                <a:sym typeface="+mn-ea"/>
              </a:rPr>
              <a:t>，</a:t>
            </a:r>
            <a:r>
              <a:rPr lang="zh-CN" altLang="en-US" sz="2000">
                <a:latin typeface="Microsoft YaHei" charset="-122"/>
                <a:ea typeface="Microsoft YaHei" charset="-122"/>
                <a:cs typeface="Microsoft YaHei" charset="-122"/>
                <a:sym typeface="+mn-ea"/>
              </a:rPr>
              <a:t>以</a:t>
            </a:r>
            <a:r>
              <a:rPr lang="zh-CN" altLang="en-US" sz="2000">
                <a:solidFill>
                  <a:srgbClr val="FF0000"/>
                </a:solidFill>
                <a:latin typeface="Microsoft YaHei" charset="-122"/>
                <a:ea typeface="Microsoft YaHei" charset="-122"/>
                <a:cs typeface="Microsoft YaHei" charset="-122"/>
                <a:sym typeface="+mn-ea"/>
              </a:rPr>
              <a:t>避免</a:t>
            </a:r>
            <a:r>
              <a:rPr lang="zh-CN" altLang="en-US" sz="2000">
                <a:latin typeface="Microsoft YaHei" charset="-122"/>
                <a:ea typeface="Microsoft YaHei" charset="-122"/>
                <a:cs typeface="Microsoft YaHei" charset="-122"/>
                <a:sym typeface="+mn-ea"/>
              </a:rPr>
              <a:t>拥塞或</a:t>
            </a:r>
            <a:r>
              <a:rPr lang="zh-CN" altLang="en-US" sz="2000">
                <a:solidFill>
                  <a:srgbClr val="FF0000"/>
                </a:solidFill>
                <a:latin typeface="Microsoft YaHei" charset="-122"/>
                <a:ea typeface="Microsoft YaHei" charset="-122"/>
                <a:cs typeface="Microsoft YaHei" charset="-122"/>
                <a:sym typeface="+mn-ea"/>
              </a:rPr>
              <a:t>消除</a:t>
            </a:r>
            <a:r>
              <a:rPr lang="zh-CN" altLang="en-US" sz="2000">
                <a:latin typeface="Microsoft YaHei" charset="-122"/>
                <a:ea typeface="Microsoft YaHei" charset="-122"/>
                <a:cs typeface="Microsoft YaHei" charset="-122"/>
                <a:sym typeface="+mn-ea"/>
              </a:rPr>
              <a:t>已发生的拥塞。</a:t>
            </a:r>
            <a:endParaRPr lang="zh-CN" altLang="en-US" sz="2000">
              <a:latin typeface="Microsoft YaHei" charset="-122"/>
              <a:ea typeface="Microsoft YaHei" charset="-122"/>
              <a:cs typeface="Microsoft YaHei" charset="-122"/>
            </a:endParaRPr>
          </a:p>
        </p:txBody>
      </p:sp>
      <p:sp>
        <p:nvSpPr>
          <p:cNvPr id="13" name="矩形 12"/>
          <p:cNvSpPr/>
          <p:nvPr/>
        </p:nvSpPr>
        <p:spPr>
          <a:xfrm>
            <a:off x="2028190" y="3078004"/>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4" name="文本框 13"/>
          <p:cNvSpPr txBox="1"/>
          <p:nvPr/>
        </p:nvSpPr>
        <p:spPr>
          <a:xfrm>
            <a:off x="4856330" y="1788538"/>
            <a:ext cx="3372786" cy="4708981"/>
          </a:xfrm>
          <a:prstGeom prst="rect">
            <a:avLst/>
          </a:prstGeom>
          <a:noFill/>
        </p:spPr>
        <p:txBody>
          <a:bodyPr wrap="square" rtlCol="0">
            <a:spAutoFit/>
          </a:bodyPr>
          <a:lstStyle/>
          <a:p>
            <a:pPr fontAlgn="auto">
              <a:lnSpc>
                <a:spcPct val="150000"/>
              </a:lnSpc>
            </a:pPr>
            <a:r>
              <a:rPr lang="zh-CN" altLang="en-US" sz="2000" dirty="0">
                <a:latin typeface="Microsoft YaHei" charset="-122"/>
                <a:ea typeface="Microsoft YaHei" charset="-122"/>
                <a:cs typeface="Microsoft YaHei" charset="-122"/>
              </a:rPr>
              <a:t>慢启动</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拥塞避免</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快速重传</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5" name="左大括号 14"/>
          <p:cNvSpPr/>
          <p:nvPr/>
        </p:nvSpPr>
        <p:spPr>
          <a:xfrm>
            <a:off x="4472002" y="2056972"/>
            <a:ext cx="384328" cy="4118975"/>
          </a:xfrm>
          <a:prstGeom prst="leftBrace">
            <a:avLst>
              <a:gd name="adj1" fmla="val 8333"/>
              <a:gd name="adj2" fmla="val 314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6057453" y="1785878"/>
            <a:ext cx="5414239" cy="961289"/>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慢启动算法：在</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连接建立时，每经过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时间，拥塞窗口增大一倍。</a:t>
            </a:r>
          </a:p>
        </p:txBody>
      </p:sp>
      <p:sp>
        <p:nvSpPr>
          <p:cNvPr id="17" name="文本框 16"/>
          <p:cNvSpPr txBox="1"/>
          <p:nvPr/>
        </p:nvSpPr>
        <p:spPr>
          <a:xfrm>
            <a:off x="6057453" y="2978093"/>
            <a:ext cx="5414239" cy="961289"/>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11" name="矩形 10"/>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850102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6" name="组合 11"/>
          <p:cNvGrpSpPr/>
          <p:nvPr/>
        </p:nvGrpSpPr>
        <p:grpSpPr>
          <a:xfrm>
            <a:off x="7766755" y="393621"/>
            <a:ext cx="4430675" cy="1735745"/>
            <a:chOff x="6710810" y="281374"/>
            <a:chExt cx="4231186" cy="1651846"/>
          </a:xfrm>
        </p:grpSpPr>
        <p:sp>
          <p:nvSpPr>
            <p:cNvPr id="27" name="左大括号 26"/>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1" name="矩形 3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2" name="矩形 3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3" name="矩形 3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4" name="矩形 3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7" name="文本框 36"/>
          <p:cNvSpPr txBox="1"/>
          <p:nvPr/>
        </p:nvSpPr>
        <p:spPr>
          <a:xfrm>
            <a:off x="3139043" y="2743963"/>
            <a:ext cx="4805743" cy="1754326"/>
          </a:xfrm>
          <a:prstGeom prst="rect">
            <a:avLst/>
          </a:prstGeom>
          <a:noFill/>
          <a:ln>
            <a:solidFill>
              <a:schemeClr val="tx1"/>
            </a:solidFill>
          </a:ln>
        </p:spPr>
        <p:txBody>
          <a:bodyPr wrap="square" rtlCol="0">
            <a:spAutoFit/>
          </a:bodyPr>
          <a:lstStyle/>
          <a:p>
            <a:pPr fontAlgn="auto">
              <a:lnSpc>
                <a:spcPct val="150000"/>
              </a:lnSpc>
            </a:pPr>
            <a:r>
              <a:rPr lang="zh-CN" altLang="en-US" sz="2400" dirty="0"/>
              <a:t>思考：怎样算是报文段丢失了？</a:t>
            </a:r>
            <a:endParaRPr lang="en-US" altLang="zh-CN" sz="2400" dirty="0"/>
          </a:p>
          <a:p>
            <a:pPr>
              <a:lnSpc>
                <a:spcPct val="150000"/>
              </a:lnSpc>
            </a:pPr>
            <a:r>
              <a:rPr lang="zh-CN" altLang="en-US" sz="2400" dirty="0">
                <a:solidFill>
                  <a:schemeClr val="bg2"/>
                </a:solidFill>
              </a:rPr>
              <a:t>  </a:t>
            </a:r>
            <a:r>
              <a:rPr lang="en-US" altLang="zh-CN" sz="2400" dirty="0">
                <a:solidFill>
                  <a:schemeClr val="bg2"/>
                </a:solidFill>
              </a:rPr>
              <a:t>1</a:t>
            </a:r>
            <a:r>
              <a:rPr lang="zh-CN" altLang="en-US" sz="2400" dirty="0">
                <a:solidFill>
                  <a:schemeClr val="bg2"/>
                </a:solidFill>
              </a:rPr>
              <a:t>、收到三次重复确认。</a:t>
            </a:r>
            <a:endParaRPr lang="en-US" altLang="zh-CN" sz="2400" dirty="0">
              <a:solidFill>
                <a:schemeClr val="bg2"/>
              </a:solidFill>
            </a:endParaRPr>
          </a:p>
          <a:p>
            <a:pPr fontAlgn="auto">
              <a:lnSpc>
                <a:spcPct val="150000"/>
              </a:lnSpc>
            </a:pPr>
            <a:r>
              <a:rPr lang="zh-CN" altLang="en-US" sz="2400" dirty="0"/>
              <a:t>  </a:t>
            </a:r>
            <a:r>
              <a:rPr lang="en-US" altLang="zh-CN" sz="2400" dirty="0"/>
              <a:t>2</a:t>
            </a:r>
            <a:r>
              <a:rPr lang="zh-CN" altLang="en-US" sz="2400" dirty="0"/>
              <a:t>、计时器超时。</a:t>
            </a:r>
            <a:endParaRPr lang="en-US" altLang="zh-CN" sz="2400" dirty="0"/>
          </a:p>
        </p:txBody>
      </p:sp>
    </p:spTree>
    <p:extLst>
      <p:ext uri="{BB962C8B-B14F-4D97-AF65-F5344CB8AC3E}">
        <p14:creationId xmlns:p14="http://schemas.microsoft.com/office/powerpoint/2010/main" val="2120458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4" name="文本框 13"/>
          <p:cNvSpPr txBox="1"/>
          <p:nvPr/>
        </p:nvSpPr>
        <p:spPr>
          <a:xfrm>
            <a:off x="873797" y="2821274"/>
            <a:ext cx="10716730" cy="580415"/>
          </a:xfrm>
          <a:prstGeom prst="rect">
            <a:avLst/>
          </a:prstGeom>
          <a:noFill/>
        </p:spPr>
        <p:txBody>
          <a:bodyPr wrap="square" rtlCol="0">
            <a:spAutoFit/>
          </a:bodyPr>
          <a:lstStyle/>
          <a:p>
            <a:pPr fontAlgn="auto">
              <a:lnSpc>
                <a:spcPct val="150000"/>
              </a:lnSpc>
            </a:pPr>
            <a:r>
              <a:rPr lang="zh-CN" altLang="en-US" sz="2400" dirty="0"/>
              <a:t>例如：发生计时器超时，当前拥塞窗口为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p:txBody>
      </p:sp>
    </p:spTree>
    <p:extLst>
      <p:ext uri="{BB962C8B-B14F-4D97-AF65-F5344CB8AC3E}">
        <p14:creationId xmlns:p14="http://schemas.microsoft.com/office/powerpoint/2010/main" val="653519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4" name="文本框 13"/>
          <p:cNvSpPr txBox="1"/>
          <p:nvPr/>
        </p:nvSpPr>
        <p:spPr>
          <a:xfrm>
            <a:off x="873797" y="2821274"/>
            <a:ext cx="10716730" cy="1200329"/>
          </a:xfrm>
          <a:prstGeom prst="rect">
            <a:avLst/>
          </a:prstGeom>
          <a:noFill/>
        </p:spPr>
        <p:txBody>
          <a:bodyPr wrap="square" rtlCol="0">
            <a:spAutoFit/>
          </a:bodyPr>
          <a:lstStyle/>
          <a:p>
            <a:pPr fontAlgn="auto">
              <a:lnSpc>
                <a:spcPct val="150000"/>
              </a:lnSpc>
            </a:pPr>
            <a:r>
              <a:rPr lang="zh-CN" altLang="en-US" sz="2400" dirty="0"/>
              <a:t>例如：发生计时器超时，当前拥塞窗口为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a:t>
            </a:r>
            <a:r>
              <a:rPr lang="en-US" altLang="zh-CN" sz="2400" dirty="0">
                <a:solidFill>
                  <a:schemeClr val="bg1"/>
                </a:solidFill>
              </a:rPr>
              <a:t>24MSS÷2=12MSS</a:t>
            </a:r>
            <a:endParaRPr lang="en-US" altLang="zh-CN" sz="2400" b="1" dirty="0">
              <a:solidFill>
                <a:schemeClr val="bg1"/>
              </a:solidFill>
            </a:endParaRPr>
          </a:p>
        </p:txBody>
      </p:sp>
    </p:spTree>
    <p:extLst>
      <p:ext uri="{BB962C8B-B14F-4D97-AF65-F5344CB8AC3E}">
        <p14:creationId xmlns:p14="http://schemas.microsoft.com/office/powerpoint/2010/main" val="840031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4" name="文本框 13"/>
          <p:cNvSpPr txBox="1"/>
          <p:nvPr/>
        </p:nvSpPr>
        <p:spPr>
          <a:xfrm>
            <a:off x="873797" y="2821274"/>
            <a:ext cx="10716730" cy="1200329"/>
          </a:xfrm>
          <a:prstGeom prst="rect">
            <a:avLst/>
          </a:prstGeom>
          <a:noFill/>
        </p:spPr>
        <p:txBody>
          <a:bodyPr wrap="square" rtlCol="0">
            <a:spAutoFit/>
          </a:bodyPr>
          <a:lstStyle/>
          <a:p>
            <a:pPr fontAlgn="auto">
              <a:lnSpc>
                <a:spcPct val="150000"/>
              </a:lnSpc>
            </a:pPr>
            <a:r>
              <a:rPr lang="zh-CN" altLang="en-US" sz="2400" dirty="0"/>
              <a:t>例如：发生计时器超时，当前拥塞窗口为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a:t>=</a:t>
            </a:r>
            <a:r>
              <a:rPr lang="en-US" altLang="zh-CN" sz="2400"/>
              <a:t> 24MSS÷2=12MSS</a:t>
            </a:r>
            <a:endParaRPr lang="en-US" altLang="zh-CN" sz="2400" b="1" dirty="0"/>
          </a:p>
        </p:txBody>
      </p:sp>
    </p:spTree>
    <p:extLst>
      <p:ext uri="{BB962C8B-B14F-4D97-AF65-F5344CB8AC3E}">
        <p14:creationId xmlns:p14="http://schemas.microsoft.com/office/powerpoint/2010/main" val="202650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4" name="文本框 13"/>
          <p:cNvSpPr txBox="1"/>
          <p:nvPr/>
        </p:nvSpPr>
        <p:spPr>
          <a:xfrm>
            <a:off x="873797" y="2821274"/>
            <a:ext cx="10716730" cy="1754326"/>
          </a:xfrm>
          <a:prstGeom prst="rect">
            <a:avLst/>
          </a:prstGeom>
          <a:noFill/>
        </p:spPr>
        <p:txBody>
          <a:bodyPr wrap="square" rtlCol="0">
            <a:spAutoFit/>
          </a:bodyPr>
          <a:lstStyle/>
          <a:p>
            <a:pPr fontAlgn="auto">
              <a:lnSpc>
                <a:spcPct val="150000"/>
              </a:lnSpc>
            </a:pPr>
            <a:r>
              <a:rPr lang="zh-CN" altLang="en-US" sz="2400" dirty="0"/>
              <a:t>例如：发生计时器超时，当前拥塞窗口为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新的拥塞窗口：直接调整为</a:t>
            </a:r>
            <a:r>
              <a:rPr lang="en-US" altLang="zh-CN" sz="2400" b="1" dirty="0"/>
              <a:t>1MSS</a:t>
            </a:r>
            <a:r>
              <a:rPr lang="zh-CN" altLang="en-US" sz="2400" b="1" dirty="0"/>
              <a:t>。    新的拥塞窗口</a:t>
            </a:r>
            <a:r>
              <a:rPr lang="en-US" altLang="zh-CN" sz="2400" b="1"/>
              <a:t>=</a:t>
            </a:r>
            <a:r>
              <a:rPr lang="en-US" altLang="zh-CN" sz="2400"/>
              <a:t>1MSS</a:t>
            </a:r>
            <a:endParaRPr lang="en-US" altLang="zh-CN" sz="2400" dirty="0"/>
          </a:p>
        </p:txBody>
      </p:sp>
    </p:spTree>
    <p:extLst>
      <p:ext uri="{BB962C8B-B14F-4D97-AF65-F5344CB8AC3E}">
        <p14:creationId xmlns:p14="http://schemas.microsoft.com/office/powerpoint/2010/main" val="66882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2"/>
          <p:cNvSpPr txBox="1"/>
          <p:nvPr>
            <p:custDataLst>
              <p:tags r:id="rId1"/>
            </p:custDataLst>
          </p:nvPr>
        </p:nvSpPr>
        <p:spPr>
          <a:xfrm>
            <a:off x="345436" y="707966"/>
            <a:ext cx="5200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3.5.4</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流量控制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1"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流量控制：协调发送方与接收方的数据发送与接收</a:t>
            </a:r>
            <a:r>
              <a:rPr lang="zh-CN" altLang="en-US" sz="2400" dirty="0">
                <a:solidFill>
                  <a:srgbClr val="FF0000"/>
                </a:solidFill>
                <a:latin typeface="微软雅黑" panose="020B0503020204020204" charset="-122"/>
                <a:ea typeface="微软雅黑" panose="020B0503020204020204" charset="-122"/>
              </a:rPr>
              <a:t>速度</a:t>
            </a:r>
            <a:r>
              <a:rPr lang="zh-CN" altLang="en-US" sz="2400" dirty="0">
                <a:latin typeface="微软雅黑" panose="020B0503020204020204" charset="-122"/>
                <a:ea typeface="微软雅黑" panose="020B0503020204020204" charset="-122"/>
              </a:rPr>
              <a:t>。</a:t>
            </a:r>
          </a:p>
        </p:txBody>
      </p:sp>
      <p:grpSp>
        <p:nvGrpSpPr>
          <p:cNvPr id="12" name="组合 11"/>
          <p:cNvGrpSpPr/>
          <p:nvPr/>
        </p:nvGrpSpPr>
        <p:grpSpPr>
          <a:xfrm>
            <a:off x="7766755" y="393621"/>
            <a:ext cx="4430675" cy="1720634"/>
            <a:chOff x="6710810" y="281374"/>
            <a:chExt cx="4231186" cy="1637465"/>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流量控制</a:t>
              </a:r>
              <a:endParaRPr lang="zh-CN" altLang="en-US" kern="900" spc="-100" dirty="0">
                <a:solidFill>
                  <a:srgbClr val="FF0000"/>
                </a:solidFill>
                <a:latin typeface="黑体" panose="02010609060101010101" pitchFamily="49" charset="-122"/>
                <a:ea typeface="黑体" panose="02010609060101010101" pitchFamily="49" charset="-122"/>
                <a:sym typeface="+mn-ea"/>
              </a:endParaRPr>
            </a:p>
          </p:txBody>
        </p:sp>
        <p:sp>
          <p:nvSpPr>
            <p:cNvPr id="19" name="矩形 18"/>
            <p:cNvSpPr/>
            <p:nvPr/>
          </p:nvSpPr>
          <p:spPr>
            <a:xfrm>
              <a:off x="9319797" y="1635703"/>
              <a:ext cx="1058109"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sym typeface="+mn-ea"/>
              </a:endParaRPr>
            </a:p>
          </p:txBody>
        </p:sp>
      </p:grpSp>
      <p:pic>
        <p:nvPicPr>
          <p:cNvPr id="24" name="图片 23">
            <a:extLst>
              <a:ext uri="{FF2B5EF4-FFF2-40B4-BE49-F238E27FC236}">
                <a16:creationId xmlns:a16="http://schemas.microsoft.com/office/drawing/2014/main" id="{965C8247-061C-D044-B9EA-01CBC7611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304" y="4082080"/>
            <a:ext cx="1531937" cy="1531937"/>
          </a:xfrm>
          <a:prstGeom prst="rect">
            <a:avLst/>
          </a:prstGeom>
        </p:spPr>
      </p:pic>
      <p:pic>
        <p:nvPicPr>
          <p:cNvPr id="25" name="图片 24">
            <a:extLst>
              <a:ext uri="{FF2B5EF4-FFF2-40B4-BE49-F238E27FC236}">
                <a16:creationId xmlns:a16="http://schemas.microsoft.com/office/drawing/2014/main" id="{7CE66CE9-D993-FB4F-B3AB-1E2F60352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228" y="4082080"/>
            <a:ext cx="1531937" cy="1531937"/>
          </a:xfrm>
          <a:prstGeom prst="rect">
            <a:avLst/>
          </a:prstGeom>
        </p:spPr>
      </p:pic>
      <p:sp>
        <p:nvSpPr>
          <p:cNvPr id="26" name="圆角矩形标注 25">
            <a:extLst>
              <a:ext uri="{FF2B5EF4-FFF2-40B4-BE49-F238E27FC236}">
                <a16:creationId xmlns:a16="http://schemas.microsoft.com/office/drawing/2014/main" id="{322EF00E-3E14-A744-B717-EEE5029ECFED}"/>
              </a:ext>
            </a:extLst>
          </p:cNvPr>
          <p:cNvSpPr/>
          <p:nvPr/>
        </p:nvSpPr>
        <p:spPr>
          <a:xfrm>
            <a:off x="4233178" y="3963387"/>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兄</a:t>
            </a:r>
            <a:r>
              <a:rPr kumimoji="1" lang="en-US" altLang="zh-CN" dirty="0" err="1"/>
              <a:t>dei</a:t>
            </a:r>
            <a:r>
              <a:rPr kumimoji="1" lang="zh-CN" altLang="en-US" dirty="0"/>
              <a:t>，我这里能缓存</a:t>
            </a:r>
            <a:r>
              <a:rPr kumimoji="1" lang="en-US" altLang="zh-CN" dirty="0"/>
              <a:t>3</a:t>
            </a:r>
            <a:r>
              <a:rPr kumimoji="1" lang="zh-CN" altLang="en-US" dirty="0"/>
              <a:t>个分组！</a:t>
            </a:r>
          </a:p>
        </p:txBody>
      </p:sp>
      <p:sp>
        <p:nvSpPr>
          <p:cNvPr id="27" name="圆角矩形标注 26">
            <a:extLst>
              <a:ext uri="{FF2B5EF4-FFF2-40B4-BE49-F238E27FC236}">
                <a16:creationId xmlns:a16="http://schemas.microsoft.com/office/drawing/2014/main" id="{941952AC-9B67-1045-B647-0C052B4A8D83}"/>
              </a:ext>
            </a:extLst>
          </p:cNvPr>
          <p:cNvSpPr/>
          <p:nvPr/>
        </p:nvSpPr>
        <p:spPr>
          <a:xfrm>
            <a:off x="9094102" y="3920525"/>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兄</a:t>
            </a:r>
            <a:r>
              <a:rPr kumimoji="1" lang="en-US" altLang="zh-CN" dirty="0" err="1"/>
              <a:t>dei</a:t>
            </a:r>
            <a:r>
              <a:rPr kumimoji="1" lang="zh-CN" altLang="en-US" dirty="0"/>
              <a:t>，我这里能缓存</a:t>
            </a:r>
            <a:r>
              <a:rPr kumimoji="1" lang="en-US" altLang="zh-CN" dirty="0"/>
              <a:t>5</a:t>
            </a:r>
            <a:r>
              <a:rPr kumimoji="1" lang="zh-CN" altLang="en-US" dirty="0"/>
              <a:t>个分组</a:t>
            </a:r>
          </a:p>
        </p:txBody>
      </p:sp>
    </p:spTree>
    <p:extLst>
      <p:ext uri="{BB962C8B-B14F-4D97-AF65-F5344CB8AC3E}">
        <p14:creationId xmlns:p14="http://schemas.microsoft.com/office/powerpoint/2010/main" val="1026690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14" name="文本框 13"/>
          <p:cNvSpPr txBox="1"/>
          <p:nvPr/>
        </p:nvSpPr>
        <p:spPr>
          <a:xfrm>
            <a:off x="873797" y="2821274"/>
            <a:ext cx="10716730" cy="2862322"/>
          </a:xfrm>
          <a:prstGeom prst="rect">
            <a:avLst/>
          </a:prstGeom>
          <a:noFill/>
        </p:spPr>
        <p:txBody>
          <a:bodyPr wrap="square" rtlCol="0">
            <a:spAutoFit/>
          </a:bodyPr>
          <a:lstStyle/>
          <a:p>
            <a:pPr fontAlgn="auto">
              <a:lnSpc>
                <a:spcPct val="150000"/>
              </a:lnSpc>
            </a:pPr>
            <a:r>
              <a:rPr lang="zh-CN" altLang="en-US" sz="2400" dirty="0"/>
              <a:t>例如：发生计时器超时，当前拥塞窗口为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新的拥塞窗口：直接调整为</a:t>
            </a:r>
            <a:r>
              <a:rPr lang="en-US" altLang="zh-CN" sz="2400" b="1" dirty="0"/>
              <a:t>1MSS</a:t>
            </a:r>
            <a:r>
              <a:rPr lang="zh-CN" altLang="en-US" sz="2400" b="1" dirty="0"/>
              <a:t>。    新的拥塞窗口</a:t>
            </a:r>
            <a:r>
              <a:rPr lang="en-US" altLang="zh-CN" sz="2400" b="1" dirty="0"/>
              <a:t>=</a:t>
            </a:r>
            <a:r>
              <a:rPr lang="en-US" altLang="zh-CN" sz="2400" dirty="0"/>
              <a:t>1MSS</a:t>
            </a:r>
          </a:p>
          <a:p>
            <a:pPr>
              <a:lnSpc>
                <a:spcPct val="150000"/>
              </a:lnSpc>
            </a:pPr>
            <a:r>
              <a:rPr lang="zh-CN" altLang="en-US" sz="2400" dirty="0"/>
              <a:t>调整好新的阈值和新的拥塞窗口后，使用</a:t>
            </a:r>
            <a:r>
              <a:rPr lang="zh-CN" altLang="en-US" sz="2400" b="1" dirty="0"/>
              <a:t>慢启动，拥塞避免</a:t>
            </a:r>
            <a:r>
              <a:rPr lang="zh-CN" altLang="en-US" sz="2400" dirty="0"/>
              <a:t>算法增加拥塞窗口大小。</a:t>
            </a:r>
            <a:endParaRPr lang="zh-CN" altLang="en-US" sz="2800" dirty="0"/>
          </a:p>
        </p:txBody>
      </p:sp>
    </p:spTree>
    <p:extLst>
      <p:ext uri="{BB962C8B-B14F-4D97-AF65-F5344CB8AC3E}">
        <p14:creationId xmlns:p14="http://schemas.microsoft.com/office/powerpoint/2010/main" val="1082705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图表 8"/>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直接箭头连接符 12"/>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17" name="文本框 16"/>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a:solidFill>
                  <a:schemeClr val="accent6"/>
                </a:solidFill>
              </a:rPr>
              <a:t>阈值 </a:t>
            </a:r>
            <a:r>
              <a:rPr lang="en-US" altLang="zh-CN">
                <a:solidFill>
                  <a:schemeClr val="accent6"/>
                </a:solidFill>
              </a:rPr>
              <a:t>16</a:t>
            </a:r>
          </a:p>
        </p:txBody>
      </p:sp>
      <p:sp>
        <p:nvSpPr>
          <p:cNvPr id="25"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6" name="组合 11"/>
          <p:cNvGrpSpPr/>
          <p:nvPr/>
        </p:nvGrpSpPr>
        <p:grpSpPr>
          <a:xfrm>
            <a:off x="7766755" y="393621"/>
            <a:ext cx="4430675" cy="1735745"/>
            <a:chOff x="6710810" y="281374"/>
            <a:chExt cx="4231186" cy="1651846"/>
          </a:xfrm>
        </p:grpSpPr>
        <p:sp>
          <p:nvSpPr>
            <p:cNvPr id="27" name="左大括号 26"/>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1" name="矩形 3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2" name="矩形 3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3" name="矩形 3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6" name="文本框 35"/>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37" name="文本框 36"/>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38"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37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图表 8"/>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直接箭头连接符 12"/>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17" name="文本框 16"/>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dirty="0"/>
              <a:t>阈值 </a:t>
            </a:r>
            <a:r>
              <a:rPr lang="en-US" altLang="zh-CN" dirty="0"/>
              <a:t>16</a:t>
            </a:r>
          </a:p>
        </p:txBody>
      </p:sp>
      <p:pic>
        <p:nvPicPr>
          <p:cNvPr id="32" name="图片 31"/>
          <p:cNvPicPr>
            <a:picLocks noChangeAspect="1"/>
          </p:cNvPicPr>
          <p:nvPr/>
        </p:nvPicPr>
        <p:blipFill>
          <a:blip r:embed="rId4"/>
          <a:stretch>
            <a:fillRect/>
          </a:stretch>
        </p:blipFill>
        <p:spPr>
          <a:xfrm>
            <a:off x="6635115" y="4128135"/>
            <a:ext cx="323850" cy="295275"/>
          </a:xfrm>
          <a:prstGeom prst="rect">
            <a:avLst/>
          </a:prstGeom>
        </p:spPr>
      </p:pic>
      <p:sp>
        <p:nvSpPr>
          <p:cNvPr id="33" name="文本框 32"/>
          <p:cNvSpPr txBox="1"/>
          <p:nvPr/>
        </p:nvSpPr>
        <p:spPr>
          <a:xfrm>
            <a:off x="5762625" y="4094480"/>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sp>
        <p:nvSpPr>
          <p:cNvPr id="27"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8" name="组合 11"/>
          <p:cNvGrpSpPr/>
          <p:nvPr/>
        </p:nvGrpSpPr>
        <p:grpSpPr>
          <a:xfrm>
            <a:off x="7766755" y="393621"/>
            <a:ext cx="4430675" cy="1735745"/>
            <a:chOff x="6710810" y="281374"/>
            <a:chExt cx="4231186" cy="1651846"/>
          </a:xfrm>
        </p:grpSpPr>
        <p:sp>
          <p:nvSpPr>
            <p:cNvPr id="29" name="左大括号 28"/>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5" name="矩形 34"/>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6" name="矩形 35"/>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7" name="矩形 36"/>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8" name="矩形 37"/>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9" name="矩形 38"/>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0" name="文本框 39"/>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1" name="文本框 40"/>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2"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2395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5" name="文本框 4"/>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dirty="0"/>
              <a:t>阈值 </a:t>
            </a:r>
            <a:r>
              <a:rPr lang="en-US" altLang="zh-CN" dirty="0"/>
              <a:t>16</a:t>
            </a:r>
          </a:p>
        </p:txBody>
      </p:sp>
      <p:pic>
        <p:nvPicPr>
          <p:cNvPr id="27" name="图片 26"/>
          <p:cNvPicPr>
            <a:picLocks noChangeAspect="1"/>
          </p:cNvPicPr>
          <p:nvPr/>
        </p:nvPicPr>
        <p:blipFill>
          <a:blip r:embed="rId4"/>
          <a:stretch>
            <a:fillRect/>
          </a:stretch>
        </p:blipFill>
        <p:spPr>
          <a:xfrm>
            <a:off x="6635115" y="4128135"/>
            <a:ext cx="323850" cy="295275"/>
          </a:xfrm>
          <a:prstGeom prst="rect">
            <a:avLst/>
          </a:prstGeom>
        </p:spPr>
      </p:pic>
      <p:sp>
        <p:nvSpPr>
          <p:cNvPr id="28" name="文本框 27"/>
          <p:cNvSpPr txBox="1"/>
          <p:nvPr/>
        </p:nvSpPr>
        <p:spPr>
          <a:xfrm>
            <a:off x="5762625" y="4094480"/>
            <a:ext cx="1508125" cy="368300"/>
          </a:xfrm>
          <a:prstGeom prst="rect">
            <a:avLst/>
          </a:prstGeom>
          <a:noFill/>
        </p:spPr>
        <p:txBody>
          <a:bodyPr wrap="square" rtlCol="0">
            <a:spAutoFit/>
          </a:bodyPr>
          <a:lstStyle/>
          <a:p>
            <a:r>
              <a:rPr lang="en-US" altLang="zh-CN" dirty="0">
                <a:solidFill>
                  <a:schemeClr val="accent6"/>
                </a:solidFill>
                <a:sym typeface="+mn-ea"/>
              </a:rPr>
              <a:t>  </a:t>
            </a:r>
            <a:r>
              <a:rPr lang="zh-CN" altLang="en-US" dirty="0">
                <a:solidFill>
                  <a:schemeClr val="accent6"/>
                </a:solidFill>
                <a:sym typeface="+mn-ea"/>
              </a:rPr>
              <a:t>新阈值 </a:t>
            </a:r>
            <a:r>
              <a:rPr lang="en-US" altLang="zh-CN" dirty="0">
                <a:solidFill>
                  <a:schemeClr val="accent6"/>
                </a:solidFill>
                <a:sym typeface="+mn-ea"/>
              </a:rPr>
              <a:t>12</a:t>
            </a:r>
          </a:p>
        </p:txBody>
      </p:sp>
      <p:cxnSp>
        <p:nvCxnSpPr>
          <p:cNvPr id="13" name="直接箭头连接符 12"/>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30" name="组合 11"/>
          <p:cNvGrpSpPr/>
          <p:nvPr/>
        </p:nvGrpSpPr>
        <p:grpSpPr>
          <a:xfrm>
            <a:off x="7766755" y="393621"/>
            <a:ext cx="4430675" cy="1735745"/>
            <a:chOff x="6710810" y="281374"/>
            <a:chExt cx="4231186" cy="1651846"/>
          </a:xfrm>
        </p:grpSpPr>
        <p:sp>
          <p:nvSpPr>
            <p:cNvPr id="31" name="左大括号 30"/>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矩形 31"/>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4" name="矩形 33"/>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5" name="矩形 34"/>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6" name="矩形 35"/>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7" name="矩形 36"/>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8" name="矩形 37"/>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0" name="文本框 39"/>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1"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6352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5" name="文本框 4"/>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a:t>阈值 </a:t>
            </a:r>
            <a:r>
              <a:rPr lang="en-US" altLang="zh-CN" dirty="0"/>
              <a:t>16</a:t>
            </a:r>
          </a:p>
        </p:txBody>
      </p:sp>
      <p:cxnSp>
        <p:nvCxnSpPr>
          <p:cNvPr id="13" name="直接箭头连接符 12"/>
          <p:cNvCxnSpPr/>
          <p:nvPr/>
        </p:nvCxnSpPr>
        <p:spPr>
          <a:xfrm flipH="1" flipV="1">
            <a:off x="10398125" y="5202555"/>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0307320" y="5701665"/>
            <a:ext cx="1709420" cy="368300"/>
          </a:xfrm>
          <a:prstGeom prst="rect">
            <a:avLst/>
          </a:prstGeom>
          <a:noFill/>
        </p:spPr>
        <p:txBody>
          <a:bodyPr wrap="square" rtlCol="0">
            <a:spAutoFit/>
          </a:bodyPr>
          <a:lstStyle/>
          <a:p>
            <a:r>
              <a:rPr lang="zh-CN" altLang="en-US"/>
              <a:t>慢启动阶段</a:t>
            </a:r>
          </a:p>
        </p:txBody>
      </p:sp>
      <p:pic>
        <p:nvPicPr>
          <p:cNvPr id="27" name="图片 26"/>
          <p:cNvPicPr>
            <a:picLocks noChangeAspect="1"/>
          </p:cNvPicPr>
          <p:nvPr/>
        </p:nvPicPr>
        <p:blipFill>
          <a:blip r:embed="rId4"/>
          <a:stretch>
            <a:fillRect/>
          </a:stretch>
        </p:blipFill>
        <p:spPr>
          <a:xfrm>
            <a:off x="6635115" y="4128135"/>
            <a:ext cx="323850" cy="295275"/>
          </a:xfrm>
          <a:prstGeom prst="rect">
            <a:avLst/>
          </a:prstGeom>
        </p:spPr>
      </p:pic>
      <p:sp>
        <p:nvSpPr>
          <p:cNvPr id="28" name="文本框 27"/>
          <p:cNvSpPr txBox="1"/>
          <p:nvPr/>
        </p:nvSpPr>
        <p:spPr>
          <a:xfrm>
            <a:off x="5762625" y="4094480"/>
            <a:ext cx="1508125" cy="368300"/>
          </a:xfrm>
          <a:prstGeom prst="rect">
            <a:avLst/>
          </a:prstGeom>
          <a:noFill/>
        </p:spPr>
        <p:txBody>
          <a:bodyPr wrap="square" rtlCol="0">
            <a:spAutoFit/>
          </a:bodyPr>
          <a:lstStyle/>
          <a:p>
            <a:r>
              <a:rPr lang="en-US" altLang="zh-CN" dirty="0">
                <a:solidFill>
                  <a:schemeClr val="accent6"/>
                </a:solidFill>
                <a:sym typeface="+mn-ea"/>
              </a:rPr>
              <a:t>  </a:t>
            </a:r>
            <a:r>
              <a:rPr lang="zh-CN" altLang="en-US" dirty="0">
                <a:solidFill>
                  <a:schemeClr val="accent6"/>
                </a:solidFill>
                <a:sym typeface="+mn-ea"/>
              </a:rPr>
              <a:t>新阈值 </a:t>
            </a:r>
            <a:r>
              <a:rPr lang="en-US" altLang="zh-CN" dirty="0">
                <a:solidFill>
                  <a:schemeClr val="accent6"/>
                </a:solidFill>
                <a:sym typeface="+mn-ea"/>
              </a:rPr>
              <a:t>12</a:t>
            </a:r>
          </a:p>
        </p:txBody>
      </p:sp>
      <p:cxnSp>
        <p:nvCxnSpPr>
          <p:cNvPr id="16" name="直接箭头连接符 15"/>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1"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32" name="组合 11"/>
          <p:cNvGrpSpPr/>
          <p:nvPr/>
        </p:nvGrpSpPr>
        <p:grpSpPr>
          <a:xfrm>
            <a:off x="7766755" y="393621"/>
            <a:ext cx="4430675" cy="1735745"/>
            <a:chOff x="6710810" y="281374"/>
            <a:chExt cx="4231186" cy="1651846"/>
          </a:xfrm>
        </p:grpSpPr>
        <p:sp>
          <p:nvSpPr>
            <p:cNvPr id="33" name="左大括号 3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5" name="矩形 3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6" name="矩形 3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7" name="矩形 3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8" name="矩形 3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9" name="矩形 3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0" name="矩形 39"/>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1" name="文本框 40"/>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2" name="文本框 41"/>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3"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053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5" name="文本框 4"/>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cxnSp>
        <p:nvCxnSpPr>
          <p:cNvPr id="7" name="直接箭头连接符 6"/>
          <p:cNvCxnSpPr/>
          <p:nvPr/>
        </p:nvCxnSpPr>
        <p:spPr>
          <a:xfrm flipH="1" flipV="1">
            <a:off x="10887710" y="4184650"/>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10641965" y="4663440"/>
            <a:ext cx="1694180" cy="368300"/>
          </a:xfrm>
          <a:prstGeom prst="rect">
            <a:avLst/>
          </a:prstGeom>
          <a:noFill/>
        </p:spPr>
        <p:txBody>
          <a:bodyPr wrap="square" rtlCol="0">
            <a:spAutoFit/>
          </a:bodyPr>
          <a:lstStyle/>
          <a:p>
            <a:r>
              <a:rPr lang="zh-CN" altLang="en-US"/>
              <a:t>拥塞避免阶段</a:t>
            </a:r>
          </a:p>
        </p:txBody>
      </p:sp>
      <p:pic>
        <p:nvPicPr>
          <p:cNvPr id="6" name="图片 5"/>
          <p:cNvPicPr>
            <a:picLocks noChangeAspect="1"/>
          </p:cNvPicPr>
          <p:nvPr/>
        </p:nvPicPr>
        <p:blipFill>
          <a:blip r:embed="rId4"/>
          <a:stretch>
            <a:fillRect/>
          </a:stretch>
        </p:blipFill>
        <p:spPr>
          <a:xfrm>
            <a:off x="6635115" y="4128135"/>
            <a:ext cx="323850" cy="295275"/>
          </a:xfrm>
          <a:prstGeom prst="rect">
            <a:avLst/>
          </a:prstGeom>
        </p:spPr>
      </p:pic>
      <p:sp>
        <p:nvSpPr>
          <p:cNvPr id="9" name="文本框 8"/>
          <p:cNvSpPr txBox="1"/>
          <p:nvPr/>
        </p:nvSpPr>
        <p:spPr>
          <a:xfrm>
            <a:off x="5762625" y="4094480"/>
            <a:ext cx="2157730"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pic>
        <p:nvPicPr>
          <p:cNvPr id="72" name="图片 71"/>
          <p:cNvPicPr>
            <a:picLocks noChangeAspect="1"/>
          </p:cNvPicPr>
          <p:nvPr/>
        </p:nvPicPr>
        <p:blipFill>
          <a:blip r:embed="rId4"/>
          <a:stretch>
            <a:fillRect/>
          </a:stretch>
        </p:blipFill>
        <p:spPr>
          <a:xfrm>
            <a:off x="6664325" y="3485515"/>
            <a:ext cx="323850" cy="295275"/>
          </a:xfrm>
          <a:prstGeom prst="rect">
            <a:avLst/>
          </a:prstGeom>
        </p:spPr>
      </p:pic>
      <p:sp>
        <p:nvSpPr>
          <p:cNvPr id="73" name="文本框 72"/>
          <p:cNvSpPr txBox="1"/>
          <p:nvPr/>
        </p:nvSpPr>
        <p:spPr>
          <a:xfrm>
            <a:off x="6097270" y="3439160"/>
            <a:ext cx="1321435" cy="368300"/>
          </a:xfrm>
          <a:prstGeom prst="rect">
            <a:avLst/>
          </a:prstGeom>
          <a:noFill/>
        </p:spPr>
        <p:txBody>
          <a:bodyPr wrap="square" rtlCol="0">
            <a:spAutoFit/>
          </a:bodyPr>
          <a:lstStyle/>
          <a:p>
            <a:r>
              <a:rPr lang="zh-CN" altLang="en-US" dirty="0"/>
              <a:t>阈值 </a:t>
            </a:r>
            <a:r>
              <a:rPr lang="en-US" altLang="zh-CN" dirty="0"/>
              <a:t>16</a:t>
            </a:r>
          </a:p>
        </p:txBody>
      </p:sp>
      <p:cxnSp>
        <p:nvCxnSpPr>
          <p:cNvPr id="13" name="直接箭头连接符 12"/>
          <p:cNvCxnSpPr/>
          <p:nvPr/>
        </p:nvCxnSpPr>
        <p:spPr>
          <a:xfrm flipH="1" flipV="1">
            <a:off x="10398125" y="5202555"/>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0307320" y="5701665"/>
            <a:ext cx="1709420" cy="368300"/>
          </a:xfrm>
          <a:prstGeom prst="rect">
            <a:avLst/>
          </a:prstGeom>
          <a:noFill/>
        </p:spPr>
        <p:txBody>
          <a:bodyPr wrap="square" rtlCol="0">
            <a:spAutoFit/>
          </a:bodyPr>
          <a:lstStyle/>
          <a:p>
            <a:r>
              <a:rPr lang="zh-CN" altLang="en-US"/>
              <a:t>慢启动阶段</a:t>
            </a:r>
          </a:p>
        </p:txBody>
      </p:sp>
      <p:sp>
        <p:nvSpPr>
          <p:cNvPr id="31"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32" name="组合 11"/>
          <p:cNvGrpSpPr/>
          <p:nvPr/>
        </p:nvGrpSpPr>
        <p:grpSpPr>
          <a:xfrm>
            <a:off x="7766755" y="393621"/>
            <a:ext cx="4430675" cy="1735745"/>
            <a:chOff x="6710810" y="281374"/>
            <a:chExt cx="4231186" cy="1651846"/>
          </a:xfrm>
        </p:grpSpPr>
        <p:sp>
          <p:nvSpPr>
            <p:cNvPr id="33" name="左大括号 3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5" name="矩形 3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6" name="矩形 3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7" name="矩形 3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8" name="矩形 3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9" name="矩形 3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0" name="矩形 39"/>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1" name="文本框 40"/>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2" name="文本框 41"/>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3"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2091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6" name="组合 11"/>
          <p:cNvGrpSpPr/>
          <p:nvPr/>
        </p:nvGrpSpPr>
        <p:grpSpPr>
          <a:xfrm>
            <a:off x="7766755" y="393621"/>
            <a:ext cx="4430675" cy="1735745"/>
            <a:chOff x="6710810" y="281374"/>
            <a:chExt cx="4231186" cy="1651846"/>
          </a:xfrm>
        </p:grpSpPr>
        <p:sp>
          <p:nvSpPr>
            <p:cNvPr id="27" name="左大括号 26"/>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1" name="矩形 3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2" name="矩形 3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3" name="矩形 3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4" name="矩形 3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7" name="文本框 36"/>
          <p:cNvSpPr txBox="1"/>
          <p:nvPr/>
        </p:nvSpPr>
        <p:spPr>
          <a:xfrm>
            <a:off x="3139043" y="2743963"/>
            <a:ext cx="4805743" cy="1754326"/>
          </a:xfrm>
          <a:prstGeom prst="rect">
            <a:avLst/>
          </a:prstGeom>
          <a:noFill/>
          <a:ln>
            <a:solidFill>
              <a:schemeClr val="tx1"/>
            </a:solidFill>
          </a:ln>
        </p:spPr>
        <p:txBody>
          <a:bodyPr wrap="square" rtlCol="0">
            <a:spAutoFit/>
          </a:bodyPr>
          <a:lstStyle/>
          <a:p>
            <a:pPr fontAlgn="auto">
              <a:lnSpc>
                <a:spcPct val="150000"/>
              </a:lnSpc>
            </a:pPr>
            <a:r>
              <a:rPr lang="zh-CN" altLang="en-US" sz="2400" dirty="0"/>
              <a:t>思考：怎样算是报文段丢失了？</a:t>
            </a:r>
            <a:endParaRPr lang="en-US" altLang="zh-CN" sz="2400" dirty="0"/>
          </a:p>
          <a:p>
            <a:pPr>
              <a:lnSpc>
                <a:spcPct val="150000"/>
              </a:lnSpc>
            </a:pPr>
            <a:r>
              <a:rPr lang="zh-CN" altLang="en-US" sz="2400" dirty="0">
                <a:solidFill>
                  <a:schemeClr val="bg2"/>
                </a:solidFill>
              </a:rPr>
              <a:t>  </a:t>
            </a:r>
            <a:r>
              <a:rPr lang="en-US" altLang="zh-CN" sz="2400" dirty="0">
                <a:solidFill>
                  <a:schemeClr val="bg2"/>
                </a:solidFill>
              </a:rPr>
              <a:t>1</a:t>
            </a:r>
            <a:r>
              <a:rPr lang="zh-CN" altLang="en-US" sz="2400" dirty="0">
                <a:solidFill>
                  <a:schemeClr val="bg2"/>
                </a:solidFill>
              </a:rPr>
              <a:t>、收到三次重复确认。</a:t>
            </a:r>
            <a:endParaRPr lang="en-US" altLang="zh-CN" sz="2400" dirty="0">
              <a:solidFill>
                <a:schemeClr val="bg2"/>
              </a:solidFill>
            </a:endParaRPr>
          </a:p>
          <a:p>
            <a:pPr fontAlgn="auto">
              <a:lnSpc>
                <a:spcPct val="150000"/>
              </a:lnSpc>
            </a:pPr>
            <a:r>
              <a:rPr lang="zh-CN" altLang="en-US" sz="2400" dirty="0"/>
              <a:t>  </a:t>
            </a:r>
            <a:r>
              <a:rPr lang="en-US" altLang="zh-CN" sz="2400" dirty="0"/>
              <a:t>2</a:t>
            </a:r>
            <a:r>
              <a:rPr lang="zh-CN" altLang="en-US" sz="2400" dirty="0"/>
              <a:t>、计时器超时。</a:t>
            </a:r>
            <a:endParaRPr lang="en-US" altLang="zh-CN" sz="2400" dirty="0"/>
          </a:p>
        </p:txBody>
      </p:sp>
    </p:spTree>
    <p:extLst>
      <p:ext uri="{BB962C8B-B14F-4D97-AF65-F5344CB8AC3E}">
        <p14:creationId xmlns:p14="http://schemas.microsoft.com/office/powerpoint/2010/main" val="1680490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6" name="组合 11"/>
          <p:cNvGrpSpPr/>
          <p:nvPr/>
        </p:nvGrpSpPr>
        <p:grpSpPr>
          <a:xfrm>
            <a:off x="7766755" y="393621"/>
            <a:ext cx="4430675" cy="1735745"/>
            <a:chOff x="6710810" y="281374"/>
            <a:chExt cx="4231186" cy="1651846"/>
          </a:xfrm>
        </p:grpSpPr>
        <p:sp>
          <p:nvSpPr>
            <p:cNvPr id="27" name="左大括号 26"/>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1" name="矩形 3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2" name="矩形 3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3" name="矩形 3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4" name="矩形 3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7" name="文本框 36"/>
          <p:cNvSpPr txBox="1"/>
          <p:nvPr/>
        </p:nvSpPr>
        <p:spPr>
          <a:xfrm>
            <a:off x="3139043" y="2743963"/>
            <a:ext cx="4805743" cy="1754326"/>
          </a:xfrm>
          <a:prstGeom prst="rect">
            <a:avLst/>
          </a:prstGeom>
          <a:noFill/>
          <a:ln>
            <a:solidFill>
              <a:schemeClr val="tx1"/>
            </a:solidFill>
          </a:ln>
        </p:spPr>
        <p:txBody>
          <a:bodyPr wrap="square" rtlCol="0">
            <a:spAutoFit/>
          </a:bodyPr>
          <a:lstStyle/>
          <a:p>
            <a:pPr fontAlgn="auto">
              <a:lnSpc>
                <a:spcPct val="150000"/>
              </a:lnSpc>
            </a:pPr>
            <a:r>
              <a:rPr lang="zh-CN" altLang="en-US" sz="2400" dirty="0"/>
              <a:t>思考：怎样算是报文段丢失了？</a:t>
            </a:r>
            <a:endParaRPr lang="en-US" altLang="zh-CN" sz="2400" dirty="0"/>
          </a:p>
          <a:p>
            <a:pPr>
              <a:lnSpc>
                <a:spcPct val="150000"/>
              </a:lnSpc>
            </a:pPr>
            <a:r>
              <a:rPr lang="zh-CN" altLang="en-US" sz="2400" dirty="0"/>
              <a:t>  </a:t>
            </a:r>
            <a:r>
              <a:rPr lang="en-US" altLang="zh-CN" sz="2400" dirty="0"/>
              <a:t>1</a:t>
            </a:r>
            <a:r>
              <a:rPr lang="zh-CN" altLang="en-US" sz="2400" dirty="0"/>
              <a:t>、收到三次重复确认。</a:t>
            </a:r>
            <a:endParaRPr lang="en-US" altLang="zh-CN" sz="2400" dirty="0"/>
          </a:p>
          <a:p>
            <a:pPr fontAlgn="auto">
              <a:lnSpc>
                <a:spcPct val="150000"/>
              </a:lnSpc>
            </a:pPr>
            <a:r>
              <a:rPr lang="zh-CN" altLang="en-US" sz="2400" dirty="0"/>
              <a:t>  </a:t>
            </a:r>
            <a:r>
              <a:rPr lang="en-US" altLang="zh-CN" sz="2400" dirty="0"/>
              <a:t>2</a:t>
            </a:r>
            <a:r>
              <a:rPr lang="zh-CN" altLang="en-US" sz="2400" dirty="0"/>
              <a:t>、计时器超时。</a:t>
            </a:r>
            <a:endParaRPr lang="en-US" altLang="zh-CN" sz="2400" dirty="0"/>
          </a:p>
        </p:txBody>
      </p:sp>
    </p:spTree>
    <p:extLst>
      <p:ext uri="{BB962C8B-B14F-4D97-AF65-F5344CB8AC3E}">
        <p14:creationId xmlns:p14="http://schemas.microsoft.com/office/powerpoint/2010/main" val="1692653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矩形 3"/>
          <p:cNvSpPr/>
          <p:nvPr/>
        </p:nvSpPr>
        <p:spPr>
          <a:xfrm>
            <a:off x="512110" y="1776317"/>
            <a:ext cx="11101858" cy="961289"/>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拥有序号大于期望序号的失序报文段到达，</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接收方立即发送重复</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，指示下一个期望接收字节的序号。</a:t>
            </a:r>
            <a:endParaRPr lang="en-US" altLang="zh-CN" sz="2000" dirty="0">
              <a:latin typeface="Microsoft YaHei" charset="-122"/>
              <a:ea typeface="Microsoft YaHei" charset="-122"/>
              <a:cs typeface="Microsoft YaHei" charset="-122"/>
            </a:endParaRPr>
          </a:p>
        </p:txBody>
      </p:sp>
      <p:sp>
        <p:nvSpPr>
          <p:cNvPr id="15" name="文本框 14"/>
          <p:cNvSpPr txBox="1"/>
          <p:nvPr/>
        </p:nvSpPr>
        <p:spPr>
          <a:xfrm>
            <a:off x="2456477" y="4589319"/>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495447535"/>
              </p:ext>
            </p:extLst>
          </p:nvPr>
        </p:nvGraphicFramePr>
        <p:xfrm>
          <a:off x="2056206" y="2960199"/>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33165" y="3008396"/>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192621326"/>
              </p:ext>
            </p:extLst>
          </p:nvPr>
        </p:nvGraphicFramePr>
        <p:xfrm>
          <a:off x="8561280" y="2995257"/>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38239" y="3043454"/>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07070" y="4589319"/>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097859" y="3617854"/>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09576" y="3652911"/>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04502" y="4291623"/>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09710" y="5131943"/>
            <a:ext cx="7504557"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。但是</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到了。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则接收方返回三次重复的</a:t>
            </a:r>
            <a:r>
              <a:rPr lang="en-US" altLang="zh-CN" sz="2000" dirty="0">
                <a:latin typeface="Microsoft YaHei" charset="-122"/>
                <a:ea typeface="Microsoft YaHei" charset="-122"/>
                <a:cs typeface="Microsoft YaHei" charset="-122"/>
              </a:rPr>
              <a:t>ACK5</a:t>
            </a:r>
          </a:p>
        </p:txBody>
      </p:sp>
      <p:sp>
        <p:nvSpPr>
          <p:cNvPr id="33" name="矩形 32"/>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654257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6" name="组合 11"/>
          <p:cNvGrpSpPr/>
          <p:nvPr/>
        </p:nvGrpSpPr>
        <p:grpSpPr>
          <a:xfrm>
            <a:off x="7766755" y="393621"/>
            <a:ext cx="4430675" cy="1735745"/>
            <a:chOff x="6710810" y="281374"/>
            <a:chExt cx="4231186" cy="1651846"/>
          </a:xfrm>
        </p:grpSpPr>
        <p:sp>
          <p:nvSpPr>
            <p:cNvPr id="27" name="左大括号 26"/>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1" name="矩形 30"/>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2" name="矩形 31"/>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3" name="矩形 32"/>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4" name="矩形 33"/>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7" name="文本框 36"/>
          <p:cNvSpPr txBox="1"/>
          <p:nvPr/>
        </p:nvSpPr>
        <p:spPr>
          <a:xfrm>
            <a:off x="3139043" y="2743963"/>
            <a:ext cx="4805743" cy="1754326"/>
          </a:xfrm>
          <a:prstGeom prst="rect">
            <a:avLst/>
          </a:prstGeom>
          <a:noFill/>
          <a:ln>
            <a:solidFill>
              <a:schemeClr val="tx1"/>
            </a:solidFill>
          </a:ln>
        </p:spPr>
        <p:txBody>
          <a:bodyPr wrap="square" rtlCol="0">
            <a:spAutoFit/>
          </a:bodyPr>
          <a:lstStyle/>
          <a:p>
            <a:pPr fontAlgn="auto">
              <a:lnSpc>
                <a:spcPct val="150000"/>
              </a:lnSpc>
            </a:pPr>
            <a:r>
              <a:rPr lang="zh-CN" altLang="en-US" sz="2400" dirty="0"/>
              <a:t>思考：怎样算是报文段丢失了？</a:t>
            </a:r>
            <a:endParaRPr lang="en-US" altLang="zh-CN" sz="2400" dirty="0"/>
          </a:p>
          <a:p>
            <a:pPr>
              <a:lnSpc>
                <a:spcPct val="150000"/>
              </a:lnSpc>
            </a:pPr>
            <a:r>
              <a:rPr lang="zh-CN" altLang="en-US" sz="2400" dirty="0">
                <a:solidFill>
                  <a:srgbClr val="FF0000"/>
                </a:solidFill>
              </a:rPr>
              <a:t>  </a:t>
            </a:r>
            <a:r>
              <a:rPr lang="en-US" altLang="zh-CN" sz="2400" dirty="0">
                <a:solidFill>
                  <a:srgbClr val="FF0000"/>
                </a:solidFill>
              </a:rPr>
              <a:t>1</a:t>
            </a:r>
            <a:r>
              <a:rPr lang="zh-CN" altLang="en-US" sz="2400" dirty="0">
                <a:solidFill>
                  <a:srgbClr val="FF0000"/>
                </a:solidFill>
              </a:rPr>
              <a:t>、收到三次重复确认。</a:t>
            </a:r>
            <a:endParaRPr lang="en-US" altLang="zh-CN" sz="2400" dirty="0">
              <a:solidFill>
                <a:srgbClr val="FF0000"/>
              </a:solidFill>
            </a:endParaRPr>
          </a:p>
          <a:p>
            <a:pPr fontAlgn="auto">
              <a:lnSpc>
                <a:spcPct val="150000"/>
              </a:lnSpc>
            </a:pPr>
            <a:r>
              <a:rPr lang="zh-CN" altLang="en-US" sz="2400" dirty="0"/>
              <a:t>  </a:t>
            </a:r>
            <a:r>
              <a:rPr lang="en-US" altLang="zh-CN" sz="2400" dirty="0"/>
              <a:t>2</a:t>
            </a:r>
            <a:r>
              <a:rPr lang="zh-CN" altLang="en-US" sz="2400" dirty="0"/>
              <a:t>、计时器超时。</a:t>
            </a:r>
            <a:endParaRPr lang="en-US" altLang="zh-CN" sz="2400" dirty="0"/>
          </a:p>
        </p:txBody>
      </p:sp>
    </p:spTree>
    <p:extLst>
      <p:ext uri="{BB962C8B-B14F-4D97-AF65-F5344CB8AC3E}">
        <p14:creationId xmlns:p14="http://schemas.microsoft.com/office/powerpoint/2010/main" val="840899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4"/>
          <p:cNvSpPr txBox="1"/>
          <p:nvPr/>
        </p:nvSpPr>
        <p:spPr>
          <a:xfrm>
            <a:off x="1135024" y="2959850"/>
            <a:ext cx="10825917"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在通信过程中，接收方设置报文段的</a:t>
            </a:r>
            <a:r>
              <a:rPr lang="zh-CN" altLang="en-US" sz="2400" dirty="0">
                <a:solidFill>
                  <a:srgbClr val="FF0000"/>
                </a:solidFill>
                <a:latin typeface="微软雅黑" panose="020B0503020204020204" charset="-122"/>
                <a:ea typeface="微软雅黑" panose="020B0503020204020204" charset="-122"/>
              </a:rPr>
              <a:t>接收窗口字段</a:t>
            </a:r>
            <a:r>
              <a:rPr lang="zh-CN" altLang="en-US" sz="2400" dirty="0">
                <a:latin typeface="微软雅黑" panose="020B0503020204020204" charset="-122"/>
                <a:ea typeface="微软雅黑" panose="020B0503020204020204" charset="-122"/>
              </a:rPr>
              <a:t>来将窗口大小通知给发送方。 </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304" y="4082080"/>
            <a:ext cx="1531937" cy="153193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228" y="4082080"/>
            <a:ext cx="1531937" cy="1531937"/>
          </a:xfrm>
          <a:prstGeom prst="rect">
            <a:avLst/>
          </a:prstGeom>
        </p:spPr>
      </p:pic>
      <p:sp>
        <p:nvSpPr>
          <p:cNvPr id="6" name="圆角矩形标注 5"/>
          <p:cNvSpPr/>
          <p:nvPr/>
        </p:nvSpPr>
        <p:spPr>
          <a:xfrm>
            <a:off x="4233178" y="3963387"/>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兄</a:t>
            </a:r>
            <a:r>
              <a:rPr kumimoji="1" lang="en-US" altLang="zh-CN" dirty="0" err="1"/>
              <a:t>dei</a:t>
            </a:r>
            <a:r>
              <a:rPr kumimoji="1" lang="zh-CN" altLang="en-US" dirty="0"/>
              <a:t>，我这里能缓存</a:t>
            </a:r>
            <a:r>
              <a:rPr kumimoji="1" lang="en-US" altLang="zh-CN" dirty="0"/>
              <a:t>3</a:t>
            </a:r>
            <a:r>
              <a:rPr kumimoji="1" lang="zh-CN" altLang="en-US" dirty="0"/>
              <a:t>个分组！</a:t>
            </a:r>
          </a:p>
        </p:txBody>
      </p:sp>
      <p:sp>
        <p:nvSpPr>
          <p:cNvPr id="9" name="圆角矩形标注 8"/>
          <p:cNvSpPr/>
          <p:nvPr/>
        </p:nvSpPr>
        <p:spPr>
          <a:xfrm>
            <a:off x="9094102" y="3920525"/>
            <a:ext cx="2043113" cy="757237"/>
          </a:xfrm>
          <a:prstGeom prst="wedgeRoundRectCallout">
            <a:avLst>
              <a:gd name="adj1" fmla="val -82371"/>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兄</a:t>
            </a:r>
            <a:r>
              <a:rPr kumimoji="1" lang="en-US" altLang="zh-CN" dirty="0" err="1"/>
              <a:t>dei</a:t>
            </a:r>
            <a:r>
              <a:rPr kumimoji="1" lang="zh-CN" altLang="en-US" dirty="0"/>
              <a:t>，我这里能缓存</a:t>
            </a:r>
            <a:r>
              <a:rPr kumimoji="1" lang="en-US" altLang="zh-CN" dirty="0"/>
              <a:t>5</a:t>
            </a:r>
            <a:r>
              <a:rPr kumimoji="1" lang="zh-CN" altLang="en-US" dirty="0"/>
              <a:t>个分组</a:t>
            </a:r>
          </a:p>
        </p:txBody>
      </p:sp>
      <p:sp>
        <p:nvSpPr>
          <p:cNvPr id="10" name="文本框 2"/>
          <p:cNvSpPr txBox="1"/>
          <p:nvPr>
            <p:custDataLst>
              <p:tags r:id="rId1"/>
            </p:custDataLst>
          </p:nvPr>
        </p:nvSpPr>
        <p:spPr>
          <a:xfrm>
            <a:off x="345436" y="707966"/>
            <a:ext cx="520092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3.5.4</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流量控制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1"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流量控制：协调发送方与接收方的数据发送与接收</a:t>
            </a:r>
            <a:r>
              <a:rPr lang="zh-CN" altLang="en-US" sz="2400" dirty="0">
                <a:solidFill>
                  <a:srgbClr val="FF0000"/>
                </a:solidFill>
                <a:latin typeface="微软雅黑" panose="020B0503020204020204" charset="-122"/>
                <a:ea typeface="微软雅黑" panose="020B0503020204020204" charset="-122"/>
              </a:rPr>
              <a:t>速度</a:t>
            </a:r>
            <a:r>
              <a:rPr lang="zh-CN" altLang="en-US" sz="2400" dirty="0">
                <a:latin typeface="微软雅黑" panose="020B0503020204020204" charset="-122"/>
                <a:ea typeface="微软雅黑" panose="020B0503020204020204" charset="-122"/>
              </a:rPr>
              <a:t>。</a:t>
            </a:r>
          </a:p>
        </p:txBody>
      </p:sp>
      <p:grpSp>
        <p:nvGrpSpPr>
          <p:cNvPr id="12" name="组合 11"/>
          <p:cNvGrpSpPr/>
          <p:nvPr/>
        </p:nvGrpSpPr>
        <p:grpSpPr>
          <a:xfrm>
            <a:off x="7766755" y="393621"/>
            <a:ext cx="4430675" cy="1720634"/>
            <a:chOff x="6710810" y="281374"/>
            <a:chExt cx="4231186" cy="1637465"/>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流量控制</a:t>
              </a:r>
              <a:endParaRPr lang="zh-CN" altLang="en-US" kern="900" spc="-100" dirty="0">
                <a:solidFill>
                  <a:srgbClr val="FF0000"/>
                </a:solidFill>
                <a:latin typeface="黑体" panose="02010609060101010101" pitchFamily="49" charset="-122"/>
                <a:ea typeface="黑体" panose="02010609060101010101" pitchFamily="49" charset="-122"/>
                <a:sym typeface="+mn-ea"/>
              </a:endParaRPr>
            </a:p>
          </p:txBody>
        </p:sp>
        <p:sp>
          <p:nvSpPr>
            <p:cNvPr id="19" name="矩形 18"/>
            <p:cNvSpPr/>
            <p:nvPr/>
          </p:nvSpPr>
          <p:spPr>
            <a:xfrm>
              <a:off x="9319797" y="1635703"/>
              <a:ext cx="1058109"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sym typeface="+mn-ea"/>
              </a:endParaRPr>
            </a:p>
          </p:txBody>
        </p:sp>
      </p:grpSp>
    </p:spTree>
    <p:extLst>
      <p:ext uri="{BB962C8B-B14F-4D97-AF65-F5344CB8AC3E}">
        <p14:creationId xmlns:p14="http://schemas.microsoft.com/office/powerpoint/2010/main" val="505534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8" name="矩形 37"/>
          <p:cNvSpPr/>
          <p:nvPr/>
        </p:nvSpPr>
        <p:spPr>
          <a:xfrm>
            <a:off x="431924" y="2463099"/>
            <a:ext cx="11410305" cy="1200329"/>
          </a:xfrm>
          <a:prstGeom prst="rect">
            <a:avLst/>
          </a:prstGeom>
          <a:ln>
            <a:solidFill>
              <a:schemeClr val="tx1"/>
            </a:solidFill>
          </a:ln>
        </p:spPr>
        <p:txBody>
          <a:bodyPr wrap="square">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快速重传：</a:t>
            </a:r>
            <a:r>
              <a:rPr lang="zh-CN" altLang="en-US" sz="2400" dirty="0">
                <a:latin typeface="Microsoft YaHei" charset="-122"/>
                <a:ea typeface="Microsoft YaHei" charset="-122"/>
                <a:cs typeface="Microsoft YaHei" charset="-122"/>
              </a:rPr>
              <a:t>接收端收到</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次重复确认，则推断被重复确认的报文段已经丢失，于是立即发送被重复确认的报文段。</a:t>
            </a:r>
          </a:p>
        </p:txBody>
      </p:sp>
    </p:spTree>
    <p:extLst>
      <p:ext uri="{BB962C8B-B14F-4D97-AF65-F5344CB8AC3E}">
        <p14:creationId xmlns:p14="http://schemas.microsoft.com/office/powerpoint/2010/main" val="2136298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8" name="矩形 37"/>
          <p:cNvSpPr/>
          <p:nvPr/>
        </p:nvSpPr>
        <p:spPr>
          <a:xfrm>
            <a:off x="431924" y="2463099"/>
            <a:ext cx="11410305" cy="1754326"/>
          </a:xfrm>
          <a:prstGeom prst="rect">
            <a:avLst/>
          </a:prstGeom>
          <a:ln>
            <a:solidFill>
              <a:schemeClr val="tx1"/>
            </a:solidFill>
          </a:ln>
        </p:spPr>
        <p:txBody>
          <a:bodyPr wrap="square">
            <a:spAutoFit/>
          </a:bodyPr>
          <a:lstStyle/>
          <a:p>
            <a:pPr fontAlgn="auto">
              <a:lnSpc>
                <a:spcPct val="150000"/>
              </a:lnSpc>
            </a:pPr>
            <a:r>
              <a:rPr lang="zh-CN" altLang="en-US" sz="2400" dirty="0">
                <a:solidFill>
                  <a:srgbClr val="FF0000"/>
                </a:solidFill>
                <a:latin typeface="Microsoft YaHei" charset="-122"/>
                <a:ea typeface="Microsoft YaHei" charset="-122"/>
                <a:cs typeface="Microsoft YaHei" charset="-122"/>
              </a:rPr>
              <a:t>快速恢复</a:t>
            </a:r>
            <a:r>
              <a:rPr lang="zh-CN" altLang="en-US" sz="2400" dirty="0">
                <a:latin typeface="Microsoft YaHei" charset="-122"/>
                <a:ea typeface="Microsoft YaHei" charset="-122"/>
                <a:cs typeface="Microsoft YaHei" charset="-122"/>
              </a:rPr>
              <a:t>算法：当发生</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次重复确认时，网络拥塞程度不是很严重。</a:t>
            </a:r>
            <a:endParaRPr lang="en-US" altLang="zh-CN" sz="2400" dirty="0">
              <a:latin typeface="Microsoft YaHei" charset="-122"/>
              <a:ea typeface="Microsoft YaHei" charset="-122"/>
              <a:cs typeface="Microsoft YaHei" charset="-122"/>
            </a:endParaRPr>
          </a:p>
          <a:p>
            <a:pPr fontAlgn="auto">
              <a:lnSpc>
                <a:spcPct val="150000"/>
              </a:lnSpc>
            </a:pPr>
            <a:r>
              <a:rPr lang="zh-CN" altLang="en-US" sz="2400" b="1" dirty="0">
                <a:latin typeface="Microsoft YaHei" charset="-122"/>
                <a:ea typeface="Microsoft YaHei" charset="-122"/>
                <a:cs typeface="Microsoft YaHei" charset="-122"/>
              </a:rPr>
              <a:t>阈值和拥塞窗口的调整方法：</a:t>
            </a:r>
            <a:r>
              <a:rPr lang="zh-CN" altLang="en-US" sz="2400" dirty="0">
                <a:latin typeface="Microsoft YaHei" charset="-122"/>
                <a:ea typeface="Microsoft YaHei" charset="-122"/>
                <a:cs typeface="Microsoft YaHei" charset="-122"/>
              </a:rPr>
              <a:t>不再重新从慢启动阶段开始，而是直接从</a:t>
            </a:r>
            <a:r>
              <a:rPr lang="zh-CN" altLang="en-US" sz="2400" dirty="0">
                <a:solidFill>
                  <a:srgbClr val="FF0000"/>
                </a:solidFill>
                <a:latin typeface="Microsoft YaHei" charset="-122"/>
                <a:ea typeface="Microsoft YaHei" charset="-122"/>
                <a:cs typeface="Microsoft YaHei" charset="-122"/>
              </a:rPr>
              <a:t>新的阈值</a:t>
            </a:r>
            <a:r>
              <a:rPr lang="zh-CN" altLang="en-US" sz="2400" dirty="0">
                <a:latin typeface="Microsoft YaHei" charset="-122"/>
                <a:ea typeface="Microsoft YaHei" charset="-122"/>
                <a:cs typeface="Microsoft YaHei" charset="-122"/>
              </a:rPr>
              <a:t>开始，直接进入拥塞避免阶段。</a:t>
            </a:r>
          </a:p>
        </p:txBody>
      </p:sp>
    </p:spTree>
    <p:extLst>
      <p:ext uri="{BB962C8B-B14F-4D97-AF65-F5344CB8AC3E}">
        <p14:creationId xmlns:p14="http://schemas.microsoft.com/office/powerpoint/2010/main" val="2056906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1754326"/>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solidFill>
                  <a:schemeClr val="bg2"/>
                </a:solidFill>
              </a:rPr>
              <a:t>新的阈值：为当前拥塞窗口的一半。   新的阈值</a:t>
            </a:r>
            <a:r>
              <a:rPr lang="en-US" altLang="zh-CN" sz="2400" b="1" dirty="0">
                <a:solidFill>
                  <a:schemeClr val="bg2"/>
                </a:solidFill>
              </a:rPr>
              <a:t>=</a:t>
            </a:r>
            <a:r>
              <a:rPr lang="en-US" altLang="zh-CN" sz="2400" dirty="0">
                <a:solidFill>
                  <a:schemeClr val="bg2"/>
                </a:solidFill>
              </a:rPr>
              <a:t> 24MSS÷2=12MSS</a:t>
            </a:r>
            <a:endParaRPr lang="en-US" altLang="zh-CN" sz="2400" b="1" dirty="0">
              <a:solidFill>
                <a:schemeClr val="bg2"/>
              </a:solidFill>
            </a:endParaRPr>
          </a:p>
          <a:p>
            <a:pPr>
              <a:lnSpc>
                <a:spcPct val="150000"/>
              </a:lnSpc>
            </a:pPr>
            <a:r>
              <a:rPr lang="zh-CN" altLang="en-US" sz="2400" b="1" dirty="0">
                <a:solidFill>
                  <a:schemeClr val="bg2"/>
                </a:solidFill>
              </a:rPr>
              <a:t>新的拥塞窗口：调整为新的阈值。      新的拥塞窗口</a:t>
            </a:r>
            <a:r>
              <a:rPr lang="en-US" altLang="zh-CN" sz="2400" b="1" dirty="0">
                <a:solidFill>
                  <a:schemeClr val="bg2"/>
                </a:solidFill>
              </a:rPr>
              <a:t>=</a:t>
            </a:r>
            <a:r>
              <a:rPr lang="zh-CN" altLang="en-US" sz="2400" dirty="0">
                <a:solidFill>
                  <a:schemeClr val="bg2"/>
                </a:solidFill>
              </a:rPr>
              <a:t>新的阈值</a:t>
            </a:r>
            <a:r>
              <a:rPr lang="en-US" altLang="zh-CN" sz="2400" dirty="0">
                <a:solidFill>
                  <a:schemeClr val="bg2"/>
                </a:solidFill>
              </a:rPr>
              <a:t>=12MSS</a:t>
            </a:r>
            <a:endParaRPr lang="zh-CN" altLang="en-US" sz="2800" dirty="0">
              <a:solidFill>
                <a:schemeClr val="bg2"/>
              </a:solidFill>
            </a:endParaRPr>
          </a:p>
        </p:txBody>
      </p:sp>
    </p:spTree>
    <p:extLst>
      <p:ext uri="{BB962C8B-B14F-4D97-AF65-F5344CB8AC3E}">
        <p14:creationId xmlns:p14="http://schemas.microsoft.com/office/powerpoint/2010/main" val="982048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1754326"/>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a:t>
            </a:r>
            <a:r>
              <a:rPr lang="zh-CN" altLang="en-US" sz="2400" b="1" dirty="0">
                <a:solidFill>
                  <a:schemeClr val="bg2"/>
                </a:solidFill>
              </a:rPr>
              <a:t>新的阈值</a:t>
            </a:r>
            <a:r>
              <a:rPr lang="en-US" altLang="zh-CN" sz="2400" b="1" dirty="0">
                <a:solidFill>
                  <a:schemeClr val="bg2"/>
                </a:solidFill>
              </a:rPr>
              <a:t>=</a:t>
            </a:r>
            <a:r>
              <a:rPr lang="en-US" altLang="zh-CN" sz="2400" dirty="0">
                <a:solidFill>
                  <a:schemeClr val="bg2"/>
                </a:solidFill>
              </a:rPr>
              <a:t> 24MSS÷2=12MSS</a:t>
            </a:r>
            <a:endParaRPr lang="en-US" altLang="zh-CN" sz="2400" b="1" dirty="0">
              <a:solidFill>
                <a:schemeClr val="bg2"/>
              </a:solidFill>
            </a:endParaRPr>
          </a:p>
          <a:p>
            <a:pPr>
              <a:lnSpc>
                <a:spcPct val="150000"/>
              </a:lnSpc>
            </a:pPr>
            <a:r>
              <a:rPr lang="zh-CN" altLang="en-US" sz="2400" b="1" dirty="0">
                <a:solidFill>
                  <a:schemeClr val="bg2"/>
                </a:solidFill>
              </a:rPr>
              <a:t>新的拥塞窗口：调整为新的阈值。      新的拥塞窗口</a:t>
            </a:r>
            <a:r>
              <a:rPr lang="en-US" altLang="zh-CN" sz="2400" b="1" dirty="0">
                <a:solidFill>
                  <a:schemeClr val="bg2"/>
                </a:solidFill>
              </a:rPr>
              <a:t>=</a:t>
            </a:r>
            <a:r>
              <a:rPr lang="zh-CN" altLang="en-US" sz="2400" dirty="0">
                <a:solidFill>
                  <a:schemeClr val="bg2"/>
                </a:solidFill>
              </a:rPr>
              <a:t>新的阈值</a:t>
            </a:r>
            <a:r>
              <a:rPr lang="en-US" altLang="zh-CN" sz="2400" dirty="0">
                <a:solidFill>
                  <a:schemeClr val="bg2"/>
                </a:solidFill>
              </a:rPr>
              <a:t>=12MSS</a:t>
            </a:r>
            <a:endParaRPr lang="zh-CN" altLang="en-US" sz="2800" dirty="0">
              <a:solidFill>
                <a:schemeClr val="bg2"/>
              </a:solidFill>
            </a:endParaRPr>
          </a:p>
        </p:txBody>
      </p:sp>
    </p:spTree>
    <p:extLst>
      <p:ext uri="{BB962C8B-B14F-4D97-AF65-F5344CB8AC3E}">
        <p14:creationId xmlns:p14="http://schemas.microsoft.com/office/powerpoint/2010/main" val="1718505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1754326"/>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a:t>
            </a:r>
            <a:r>
              <a:rPr lang="zh-CN" altLang="en-US" sz="2400" b="1" dirty="0">
                <a:solidFill>
                  <a:schemeClr val="bg2"/>
                </a:solidFill>
              </a:rPr>
              <a:t>新的阈值</a:t>
            </a:r>
            <a:r>
              <a:rPr lang="en-US" altLang="zh-CN" sz="2400" b="1" dirty="0">
                <a:solidFill>
                  <a:schemeClr val="bg2"/>
                </a:solidFill>
              </a:rPr>
              <a:t>=</a:t>
            </a:r>
            <a:r>
              <a:rPr lang="en-US" altLang="zh-CN" sz="2400" dirty="0">
                <a:solidFill>
                  <a:schemeClr val="bg2"/>
                </a:solidFill>
              </a:rPr>
              <a:t> 24MSS÷2=12MSS</a:t>
            </a:r>
            <a:endParaRPr lang="en-US" altLang="zh-CN" sz="2400" b="1" dirty="0">
              <a:solidFill>
                <a:schemeClr val="bg2"/>
              </a:solidFill>
            </a:endParaRPr>
          </a:p>
          <a:p>
            <a:pPr>
              <a:lnSpc>
                <a:spcPct val="150000"/>
              </a:lnSpc>
            </a:pPr>
            <a:r>
              <a:rPr lang="zh-CN" altLang="en-US" sz="2400" b="1" dirty="0"/>
              <a:t>新的拥塞窗口：调整为新的阈值。      </a:t>
            </a:r>
            <a:r>
              <a:rPr lang="zh-CN" altLang="en-US" sz="2400" b="1" dirty="0">
                <a:solidFill>
                  <a:schemeClr val="bg2"/>
                </a:solidFill>
              </a:rPr>
              <a:t>新的拥塞窗口</a:t>
            </a:r>
            <a:r>
              <a:rPr lang="en-US" altLang="zh-CN" sz="2400" b="1" dirty="0">
                <a:solidFill>
                  <a:schemeClr val="bg2"/>
                </a:solidFill>
              </a:rPr>
              <a:t>=</a:t>
            </a:r>
            <a:r>
              <a:rPr lang="zh-CN" altLang="en-US" sz="2400" dirty="0">
                <a:solidFill>
                  <a:schemeClr val="bg2"/>
                </a:solidFill>
              </a:rPr>
              <a:t>新的阈值</a:t>
            </a:r>
            <a:r>
              <a:rPr lang="en-US" altLang="zh-CN" sz="2400" dirty="0">
                <a:solidFill>
                  <a:schemeClr val="bg2"/>
                </a:solidFill>
              </a:rPr>
              <a:t>=12MSS</a:t>
            </a:r>
            <a:endParaRPr lang="zh-CN" altLang="en-US" sz="2800" dirty="0">
              <a:solidFill>
                <a:schemeClr val="bg2"/>
              </a:solidFill>
            </a:endParaRPr>
          </a:p>
        </p:txBody>
      </p:sp>
    </p:spTree>
    <p:extLst>
      <p:ext uri="{BB962C8B-B14F-4D97-AF65-F5344CB8AC3E}">
        <p14:creationId xmlns:p14="http://schemas.microsoft.com/office/powerpoint/2010/main" val="480749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1754326"/>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a:t>
            </a:r>
            <a:r>
              <a:rPr lang="en-US" altLang="zh-CN" sz="2400" dirty="0">
                <a:solidFill>
                  <a:schemeClr val="bg2"/>
                </a:solidFill>
              </a:rPr>
              <a:t>24MSS÷2=12MSS</a:t>
            </a:r>
            <a:endParaRPr lang="en-US" altLang="zh-CN" sz="2400" b="1" dirty="0">
              <a:solidFill>
                <a:schemeClr val="bg2"/>
              </a:solidFill>
            </a:endParaRPr>
          </a:p>
          <a:p>
            <a:pPr>
              <a:lnSpc>
                <a:spcPct val="150000"/>
              </a:lnSpc>
            </a:pPr>
            <a:r>
              <a:rPr lang="zh-CN" altLang="en-US" sz="2400" b="1" dirty="0"/>
              <a:t>新的拥塞窗口：调整为新的阈值。      新的拥塞窗口</a:t>
            </a:r>
            <a:r>
              <a:rPr lang="en-US" altLang="zh-CN" sz="2400" b="1" dirty="0"/>
              <a:t>=</a:t>
            </a:r>
            <a:r>
              <a:rPr lang="zh-CN" altLang="en-US" sz="2400" dirty="0">
                <a:solidFill>
                  <a:schemeClr val="bg2"/>
                </a:solidFill>
              </a:rPr>
              <a:t>新的阈值</a:t>
            </a:r>
            <a:r>
              <a:rPr lang="en-US" altLang="zh-CN" sz="2400" dirty="0">
                <a:solidFill>
                  <a:schemeClr val="bg2"/>
                </a:solidFill>
              </a:rPr>
              <a:t>=12MSS</a:t>
            </a:r>
            <a:endParaRPr lang="zh-CN" altLang="en-US" sz="2800" dirty="0">
              <a:solidFill>
                <a:schemeClr val="bg2"/>
              </a:solidFill>
            </a:endParaRPr>
          </a:p>
        </p:txBody>
      </p:sp>
    </p:spTree>
    <p:extLst>
      <p:ext uri="{BB962C8B-B14F-4D97-AF65-F5344CB8AC3E}">
        <p14:creationId xmlns:p14="http://schemas.microsoft.com/office/powerpoint/2010/main" val="1035748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2308324"/>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新的拥塞窗口：调整为新的阈值。      新的拥塞窗口</a:t>
            </a:r>
            <a:r>
              <a:rPr lang="en-US" altLang="zh-CN" sz="2400" b="1" dirty="0"/>
              <a:t>=</a:t>
            </a:r>
            <a:r>
              <a:rPr lang="zh-CN" altLang="en-US" sz="2400" dirty="0">
                <a:solidFill>
                  <a:schemeClr val="bg1"/>
                </a:solidFill>
              </a:rPr>
              <a:t>新的阈值</a:t>
            </a:r>
            <a:r>
              <a:rPr lang="en-US" altLang="zh-CN" sz="2400" dirty="0">
                <a:solidFill>
                  <a:schemeClr val="bg1"/>
                </a:solidFill>
              </a:rPr>
              <a:t>=12MSS</a:t>
            </a:r>
          </a:p>
          <a:p>
            <a:pPr>
              <a:lnSpc>
                <a:spcPct val="150000"/>
              </a:lnSpc>
            </a:pPr>
            <a:r>
              <a:rPr lang="zh-CN" altLang="en-US" sz="2400" dirty="0">
                <a:solidFill>
                  <a:schemeClr val="bg2"/>
                </a:solidFill>
              </a:rPr>
              <a:t>调整好新的阈值和新的拥塞窗口后，使用</a:t>
            </a:r>
            <a:r>
              <a:rPr lang="zh-CN" altLang="en-US" sz="2400" b="1" dirty="0">
                <a:solidFill>
                  <a:schemeClr val="bg2"/>
                </a:solidFill>
              </a:rPr>
              <a:t>拥塞避免</a:t>
            </a:r>
            <a:r>
              <a:rPr lang="zh-CN" altLang="en-US" sz="2400" dirty="0">
                <a:solidFill>
                  <a:schemeClr val="bg2"/>
                </a:solidFill>
              </a:rPr>
              <a:t>算法增加拥塞窗口大小。</a:t>
            </a:r>
            <a:endParaRPr lang="zh-CN" altLang="en-US" sz="2800" dirty="0">
              <a:solidFill>
                <a:schemeClr val="bg2"/>
              </a:solidFill>
            </a:endParaRPr>
          </a:p>
        </p:txBody>
      </p:sp>
    </p:spTree>
    <p:extLst>
      <p:ext uri="{BB962C8B-B14F-4D97-AF65-F5344CB8AC3E}">
        <p14:creationId xmlns:p14="http://schemas.microsoft.com/office/powerpoint/2010/main" val="1697499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2308324"/>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新的拥塞窗口：调整为新的阈值。      新的拥塞窗口</a:t>
            </a:r>
            <a:r>
              <a:rPr lang="en-US" altLang="zh-CN" sz="2400" b="1" dirty="0"/>
              <a:t>=</a:t>
            </a:r>
            <a:r>
              <a:rPr lang="zh-CN" altLang="en-US" sz="2400" dirty="0"/>
              <a:t>新的阈值</a:t>
            </a:r>
            <a:r>
              <a:rPr lang="en-US" altLang="zh-CN" sz="2400" dirty="0"/>
              <a:t>=12MSS</a:t>
            </a:r>
          </a:p>
          <a:p>
            <a:pPr>
              <a:lnSpc>
                <a:spcPct val="150000"/>
              </a:lnSpc>
            </a:pPr>
            <a:r>
              <a:rPr lang="zh-CN" altLang="en-US" sz="2400" dirty="0">
                <a:solidFill>
                  <a:schemeClr val="bg2"/>
                </a:solidFill>
              </a:rPr>
              <a:t>调整好新的阈值和新的拥塞窗口后，使用</a:t>
            </a:r>
            <a:r>
              <a:rPr lang="zh-CN" altLang="en-US" sz="2400" b="1" dirty="0">
                <a:solidFill>
                  <a:schemeClr val="bg2"/>
                </a:solidFill>
              </a:rPr>
              <a:t>拥塞避免</a:t>
            </a:r>
            <a:r>
              <a:rPr lang="zh-CN" altLang="en-US" sz="2400" dirty="0">
                <a:solidFill>
                  <a:schemeClr val="bg2"/>
                </a:solidFill>
              </a:rPr>
              <a:t>算法增加拥塞窗口大小。</a:t>
            </a:r>
            <a:endParaRPr lang="zh-CN" altLang="en-US" sz="2800" dirty="0">
              <a:solidFill>
                <a:schemeClr val="bg2"/>
              </a:solidFill>
            </a:endParaRPr>
          </a:p>
        </p:txBody>
      </p:sp>
    </p:spTree>
    <p:extLst>
      <p:ext uri="{BB962C8B-B14F-4D97-AF65-F5344CB8AC3E}">
        <p14:creationId xmlns:p14="http://schemas.microsoft.com/office/powerpoint/2010/main" val="22003178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7" name="组合 11"/>
          <p:cNvGrpSpPr/>
          <p:nvPr/>
        </p:nvGrpSpPr>
        <p:grpSpPr>
          <a:xfrm>
            <a:off x="7766755" y="393621"/>
            <a:ext cx="4430675" cy="1735745"/>
            <a:chOff x="6710810" y="281374"/>
            <a:chExt cx="4231186" cy="1651846"/>
          </a:xfrm>
        </p:grpSpPr>
        <p:sp>
          <p:nvSpPr>
            <p:cNvPr id="28" name="左大括号 27"/>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2" name="矩形 31"/>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3" name="矩形 32"/>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4" name="矩形 33"/>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5" name="矩形 34"/>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39" name="文本框 38"/>
          <p:cNvSpPr txBox="1"/>
          <p:nvPr/>
        </p:nvSpPr>
        <p:spPr>
          <a:xfrm>
            <a:off x="873797" y="2821274"/>
            <a:ext cx="10716730" cy="2308324"/>
          </a:xfrm>
          <a:prstGeom prst="rect">
            <a:avLst/>
          </a:prstGeom>
          <a:noFill/>
        </p:spPr>
        <p:txBody>
          <a:bodyPr wrap="square" rtlCol="0">
            <a:spAutoFit/>
          </a:bodyPr>
          <a:lstStyle/>
          <a:p>
            <a:pPr fontAlgn="auto">
              <a:lnSpc>
                <a:spcPct val="150000"/>
              </a:lnSpc>
            </a:pPr>
            <a:r>
              <a:rPr lang="zh-CN" altLang="en-US" sz="2400" dirty="0"/>
              <a:t>例如：发生</a:t>
            </a:r>
            <a:r>
              <a:rPr lang="en-US" altLang="zh-CN" sz="2400" dirty="0"/>
              <a:t>3</a:t>
            </a:r>
            <a:r>
              <a:rPr lang="zh-CN" altLang="en-US" sz="2400" dirty="0"/>
              <a:t>次重复确认时，当前拥塞窗口为</a:t>
            </a:r>
            <a:r>
              <a:rPr lang="en-US" altLang="zh-CN" sz="2400" dirty="0"/>
              <a:t>24MSS</a:t>
            </a:r>
            <a:r>
              <a:rPr lang="zh-CN" altLang="en-US" sz="2400" dirty="0"/>
              <a:t>，当前阈值为</a:t>
            </a:r>
            <a:r>
              <a:rPr lang="en-US" altLang="zh-CN" sz="2400" dirty="0"/>
              <a:t>16MSS</a:t>
            </a:r>
            <a:r>
              <a:rPr lang="zh-CN" altLang="en-US" sz="2400" dirty="0"/>
              <a:t>。</a:t>
            </a:r>
            <a:endParaRPr lang="en-US" altLang="zh-CN" sz="2400" dirty="0"/>
          </a:p>
          <a:p>
            <a:pPr fontAlgn="auto">
              <a:lnSpc>
                <a:spcPct val="150000"/>
              </a:lnSpc>
            </a:pPr>
            <a:r>
              <a:rPr lang="zh-CN" altLang="en-US" sz="2400" b="1" dirty="0"/>
              <a:t>新的阈值：为当前拥塞窗口的一半。   新的阈值</a:t>
            </a:r>
            <a:r>
              <a:rPr lang="en-US" altLang="zh-CN" sz="2400" b="1" dirty="0"/>
              <a:t>=</a:t>
            </a:r>
            <a:r>
              <a:rPr lang="en-US" altLang="zh-CN" sz="2400" dirty="0"/>
              <a:t> 24MSS÷2=12MSS</a:t>
            </a:r>
            <a:endParaRPr lang="en-US" altLang="zh-CN" sz="2400" b="1" dirty="0"/>
          </a:p>
          <a:p>
            <a:pPr>
              <a:lnSpc>
                <a:spcPct val="150000"/>
              </a:lnSpc>
            </a:pPr>
            <a:r>
              <a:rPr lang="zh-CN" altLang="en-US" sz="2400" b="1" dirty="0"/>
              <a:t>新的拥塞窗口：调整为新的阈值。      新的拥塞窗口</a:t>
            </a:r>
            <a:r>
              <a:rPr lang="en-US" altLang="zh-CN" sz="2400" b="1" dirty="0"/>
              <a:t>=</a:t>
            </a:r>
            <a:r>
              <a:rPr lang="zh-CN" altLang="en-US" sz="2400" dirty="0"/>
              <a:t>新的阈值</a:t>
            </a:r>
            <a:r>
              <a:rPr lang="en-US" altLang="zh-CN" sz="2400" dirty="0"/>
              <a:t>=12MSS</a:t>
            </a:r>
          </a:p>
          <a:p>
            <a:pPr>
              <a:lnSpc>
                <a:spcPct val="150000"/>
              </a:lnSpc>
            </a:pPr>
            <a:r>
              <a:rPr lang="zh-CN" altLang="en-US" sz="2400" dirty="0"/>
              <a:t>调整好新的阈值和新的拥塞窗口后，使用</a:t>
            </a:r>
            <a:r>
              <a:rPr lang="zh-CN" altLang="en-US" sz="2400" b="1" dirty="0"/>
              <a:t>拥塞避免</a:t>
            </a:r>
            <a:r>
              <a:rPr lang="zh-CN" altLang="en-US" sz="2400" dirty="0"/>
              <a:t>算法增加拥塞窗口大小。</a:t>
            </a:r>
            <a:endParaRPr lang="zh-CN" altLang="en-US" sz="2800" dirty="0"/>
          </a:p>
        </p:txBody>
      </p:sp>
    </p:spTree>
    <p:extLst>
      <p:ext uri="{BB962C8B-B14F-4D97-AF65-F5344CB8AC3E}">
        <p14:creationId xmlns:p14="http://schemas.microsoft.com/office/powerpoint/2010/main" val="1454823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5" name="文本框 4"/>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cxnSp>
        <p:nvCxnSpPr>
          <p:cNvPr id="7" name="直接箭头连接符 6"/>
          <p:cNvCxnSpPr/>
          <p:nvPr/>
        </p:nvCxnSpPr>
        <p:spPr>
          <a:xfrm flipH="1" flipV="1">
            <a:off x="10309225" y="3884295"/>
            <a:ext cx="332740" cy="362585"/>
          </a:xfrm>
          <a:prstGeom prst="straightConnector1">
            <a:avLst/>
          </a:prstGeom>
          <a:ln>
            <a:solidFill>
              <a:schemeClr val="bg2"/>
            </a:solidFill>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9984105" y="4305300"/>
            <a:ext cx="1694180" cy="368300"/>
          </a:xfrm>
          <a:prstGeom prst="rect">
            <a:avLst/>
          </a:prstGeom>
          <a:noFill/>
        </p:spPr>
        <p:txBody>
          <a:bodyPr wrap="square" rtlCol="0">
            <a:spAutoFit/>
          </a:bodyPr>
          <a:lstStyle/>
          <a:p>
            <a:r>
              <a:rPr lang="zh-CN" altLang="en-US">
                <a:solidFill>
                  <a:schemeClr val="bg1"/>
                </a:solidFill>
              </a:rPr>
              <a:t>拥塞避免阶段</a:t>
            </a:r>
          </a:p>
        </p:txBody>
      </p:sp>
      <p:pic>
        <p:nvPicPr>
          <p:cNvPr id="19" name="图片 18"/>
          <p:cNvPicPr>
            <a:picLocks noChangeAspect="1"/>
          </p:cNvPicPr>
          <p:nvPr/>
        </p:nvPicPr>
        <p:blipFill>
          <a:blip r:embed="rId4"/>
          <a:stretch>
            <a:fillRect/>
          </a:stretch>
        </p:blipFill>
        <p:spPr>
          <a:xfrm>
            <a:off x="6664325" y="3485515"/>
            <a:ext cx="323850" cy="295275"/>
          </a:xfrm>
          <a:prstGeom prst="rect">
            <a:avLst/>
          </a:prstGeom>
        </p:spPr>
      </p:pic>
      <p:sp>
        <p:nvSpPr>
          <p:cNvPr id="20" name="文本框 19"/>
          <p:cNvSpPr txBox="1"/>
          <p:nvPr/>
        </p:nvSpPr>
        <p:spPr>
          <a:xfrm>
            <a:off x="6097270" y="3439160"/>
            <a:ext cx="1321435" cy="368300"/>
          </a:xfrm>
          <a:prstGeom prst="rect">
            <a:avLst/>
          </a:prstGeom>
          <a:noFill/>
        </p:spPr>
        <p:txBody>
          <a:bodyPr wrap="square" rtlCol="0">
            <a:spAutoFit/>
          </a:bodyPr>
          <a:lstStyle/>
          <a:p>
            <a:r>
              <a:rPr lang="zh-CN" altLang="en-US" dirty="0"/>
              <a:t>阈值 </a:t>
            </a:r>
            <a:r>
              <a:rPr lang="en-US" altLang="zh-CN" dirty="0"/>
              <a:t>16</a:t>
            </a:r>
          </a:p>
        </p:txBody>
      </p:sp>
      <p:pic>
        <p:nvPicPr>
          <p:cNvPr id="28" name="图片 27"/>
          <p:cNvPicPr>
            <a:picLocks noChangeAspect="1"/>
          </p:cNvPicPr>
          <p:nvPr/>
        </p:nvPicPr>
        <p:blipFill>
          <a:blip r:embed="rId4"/>
          <a:stretch>
            <a:fillRect/>
          </a:stretch>
        </p:blipFill>
        <p:spPr>
          <a:xfrm>
            <a:off x="6635115" y="4128135"/>
            <a:ext cx="323850" cy="295275"/>
          </a:xfrm>
          <a:prstGeom prst="rect">
            <a:avLst/>
          </a:prstGeom>
        </p:spPr>
      </p:pic>
      <p:sp>
        <p:nvSpPr>
          <p:cNvPr id="29" name="文本框 28"/>
          <p:cNvSpPr txBox="1"/>
          <p:nvPr/>
        </p:nvSpPr>
        <p:spPr>
          <a:xfrm>
            <a:off x="5762625" y="4094480"/>
            <a:ext cx="1508125" cy="368300"/>
          </a:xfrm>
          <a:prstGeom prst="rect">
            <a:avLst/>
          </a:prstGeom>
          <a:noFill/>
        </p:spPr>
        <p:txBody>
          <a:bodyPr wrap="square" rtlCol="0">
            <a:spAutoFit/>
          </a:bodyPr>
          <a:lstStyle/>
          <a:p>
            <a:r>
              <a:rPr lang="en-US" altLang="zh-CN" dirty="0">
                <a:solidFill>
                  <a:schemeClr val="accent6"/>
                </a:solidFill>
                <a:sym typeface="+mn-ea"/>
              </a:rPr>
              <a:t>  </a:t>
            </a:r>
            <a:r>
              <a:rPr lang="zh-CN" altLang="en-US" dirty="0">
                <a:solidFill>
                  <a:schemeClr val="accent6"/>
                </a:solidFill>
                <a:sym typeface="+mn-ea"/>
              </a:rPr>
              <a:t>新阈值 </a:t>
            </a:r>
            <a:r>
              <a:rPr lang="en-US" altLang="zh-CN" dirty="0">
                <a:solidFill>
                  <a:schemeClr val="bg1"/>
                </a:solidFill>
                <a:sym typeface="+mn-ea"/>
              </a:rPr>
              <a:t>12</a:t>
            </a:r>
          </a:p>
        </p:txBody>
      </p:sp>
      <p:sp>
        <p:nvSpPr>
          <p:cNvPr id="30"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31" name="组合 11"/>
          <p:cNvGrpSpPr/>
          <p:nvPr/>
        </p:nvGrpSpPr>
        <p:grpSpPr>
          <a:xfrm>
            <a:off x="7766755" y="393621"/>
            <a:ext cx="4430675" cy="1735745"/>
            <a:chOff x="6710810" y="281374"/>
            <a:chExt cx="4231186" cy="1651846"/>
          </a:xfrm>
        </p:grpSpPr>
        <p:sp>
          <p:nvSpPr>
            <p:cNvPr id="32" name="左大括号 31"/>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4" name="矩形 33"/>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5" name="矩形 34"/>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6" name="矩形 35"/>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7" name="矩形 36"/>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8" name="矩形 37"/>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9" name="矩形 38"/>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0" name="文本框 39"/>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1" name="文本框 40"/>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2"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450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2781191"/>
            <a:ext cx="1716288" cy="1134413"/>
          </a:xfrm>
          <a:prstGeom prst="rect">
            <a:avLst/>
          </a:prstGeom>
          <a:noFill/>
        </p:spPr>
        <p:txBody>
          <a:bodyPr wrap="square" rtlCol="0">
            <a:spAutoFit/>
          </a:bodyPr>
          <a:lstStyle/>
          <a:p>
            <a:pPr>
              <a:lnSpc>
                <a:spcPct val="150000"/>
              </a:lnSpc>
            </a:pPr>
            <a:r>
              <a:rPr lang="zh-CN" altLang="en-US" sz="2400" dirty="0"/>
              <a:t>传输控制协议（</a:t>
            </a:r>
            <a:r>
              <a:rPr lang="en-US" altLang="zh-CN" sz="2400" dirty="0"/>
              <a:t>TCP</a:t>
            </a:r>
            <a:r>
              <a:rPr lang="zh-CN" altLang="en-US" sz="2400" dirty="0"/>
              <a:t>）</a:t>
            </a:r>
          </a:p>
        </p:txBody>
      </p:sp>
      <p:sp>
        <p:nvSpPr>
          <p:cNvPr id="9" name="文本框 8"/>
          <p:cNvSpPr txBox="1"/>
          <p:nvPr/>
        </p:nvSpPr>
        <p:spPr>
          <a:xfrm>
            <a:off x="2254133" y="1570038"/>
            <a:ext cx="4763643" cy="3785652"/>
          </a:xfrm>
          <a:prstGeom prst="rect">
            <a:avLst/>
          </a:prstGeom>
          <a:noFill/>
        </p:spPr>
        <p:txBody>
          <a:bodyPr wrap="square" rtlCol="0">
            <a:spAutoFit/>
          </a:bodyPr>
          <a:lstStyle/>
          <a:p>
            <a:pPr>
              <a:lnSpc>
                <a:spcPct val="200000"/>
              </a:lnSpc>
            </a:pPr>
            <a:r>
              <a:rPr lang="en-US" altLang="zh-CN" sz="2400" dirty="0"/>
              <a:t>TCP</a:t>
            </a:r>
            <a:r>
              <a:rPr lang="zh-CN" altLang="en-US" sz="2400" dirty="0"/>
              <a:t>报文段结构</a:t>
            </a:r>
            <a:endParaRPr lang="en-US" altLang="zh-CN" sz="2400" dirty="0"/>
          </a:p>
          <a:p>
            <a:pPr>
              <a:lnSpc>
                <a:spcPct val="200000"/>
              </a:lnSpc>
            </a:pPr>
            <a:r>
              <a:rPr lang="en-US" altLang="zh-CN" sz="2400" dirty="0"/>
              <a:t>TCP</a:t>
            </a:r>
            <a:r>
              <a:rPr lang="zh-CN" altLang="en-US" sz="2400" dirty="0"/>
              <a:t>连接管理</a:t>
            </a:r>
            <a:endParaRPr lang="en-US" altLang="zh-CN" sz="2400" dirty="0"/>
          </a:p>
          <a:p>
            <a:pPr>
              <a:lnSpc>
                <a:spcPct val="200000"/>
              </a:lnSpc>
            </a:pPr>
            <a:r>
              <a:rPr lang="en-US" altLang="zh-CN" sz="2400" dirty="0"/>
              <a:t>TCP</a:t>
            </a:r>
            <a:r>
              <a:rPr lang="zh-CN" altLang="en-US" sz="2400" dirty="0"/>
              <a:t>可靠数据传输</a:t>
            </a:r>
            <a:endParaRPr lang="en-US" altLang="zh-CN" sz="2400" dirty="0"/>
          </a:p>
          <a:p>
            <a:pPr>
              <a:lnSpc>
                <a:spcPct val="200000"/>
              </a:lnSpc>
            </a:pPr>
            <a:r>
              <a:rPr lang="en-US" altLang="zh-CN" sz="2400" dirty="0">
                <a:solidFill>
                  <a:srgbClr val="FF0000"/>
                </a:solidFill>
              </a:rPr>
              <a:t>TCP</a:t>
            </a:r>
            <a:r>
              <a:rPr lang="zh-CN" altLang="en-US" sz="2400" dirty="0">
                <a:solidFill>
                  <a:srgbClr val="FF0000"/>
                </a:solidFill>
              </a:rPr>
              <a:t>流量控制：接收窗口</a:t>
            </a:r>
            <a:endParaRPr lang="en-US" altLang="zh-CN" sz="2400" dirty="0">
              <a:solidFill>
                <a:srgbClr val="FF0000"/>
              </a:solidFill>
            </a:endParaRPr>
          </a:p>
          <a:p>
            <a:pPr>
              <a:lnSpc>
                <a:spcPct val="200000"/>
              </a:lnSpc>
            </a:pPr>
            <a:r>
              <a:rPr lang="en-US" altLang="zh-CN" sz="2400" dirty="0"/>
              <a:t>TCP</a:t>
            </a:r>
            <a:r>
              <a:rPr lang="zh-CN" altLang="en-US" sz="2400" dirty="0"/>
              <a:t>拥塞控制</a:t>
            </a:r>
          </a:p>
        </p:txBody>
      </p:sp>
      <p:sp>
        <p:nvSpPr>
          <p:cNvPr id="10" name="左大括号 9"/>
          <p:cNvSpPr/>
          <p:nvPr/>
        </p:nvSpPr>
        <p:spPr>
          <a:xfrm>
            <a:off x="1716288" y="2004539"/>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82258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5" name="文本框 4"/>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cxnSp>
        <p:nvCxnSpPr>
          <p:cNvPr id="7" name="直接箭头连接符 6"/>
          <p:cNvCxnSpPr/>
          <p:nvPr/>
        </p:nvCxnSpPr>
        <p:spPr>
          <a:xfrm flipH="1" flipV="1">
            <a:off x="10309225" y="3884295"/>
            <a:ext cx="332740" cy="362585"/>
          </a:xfrm>
          <a:prstGeom prst="straightConnector1">
            <a:avLst/>
          </a:prstGeom>
          <a:ln>
            <a:solidFill>
              <a:schemeClr val="bg2"/>
            </a:solidFill>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9984105" y="4305300"/>
            <a:ext cx="1694180" cy="368300"/>
          </a:xfrm>
          <a:prstGeom prst="rect">
            <a:avLst/>
          </a:prstGeom>
          <a:noFill/>
        </p:spPr>
        <p:txBody>
          <a:bodyPr wrap="square" rtlCol="0">
            <a:spAutoFit/>
          </a:bodyPr>
          <a:lstStyle/>
          <a:p>
            <a:r>
              <a:rPr lang="zh-CN" altLang="en-US">
                <a:solidFill>
                  <a:schemeClr val="bg1"/>
                </a:solidFill>
              </a:rPr>
              <a:t>拥塞避免阶段</a:t>
            </a:r>
          </a:p>
        </p:txBody>
      </p:sp>
      <p:pic>
        <p:nvPicPr>
          <p:cNvPr id="19" name="图片 18"/>
          <p:cNvPicPr>
            <a:picLocks noChangeAspect="1"/>
          </p:cNvPicPr>
          <p:nvPr/>
        </p:nvPicPr>
        <p:blipFill>
          <a:blip r:embed="rId4"/>
          <a:stretch>
            <a:fillRect/>
          </a:stretch>
        </p:blipFill>
        <p:spPr>
          <a:xfrm>
            <a:off x="6664325" y="3485515"/>
            <a:ext cx="323850" cy="295275"/>
          </a:xfrm>
          <a:prstGeom prst="rect">
            <a:avLst/>
          </a:prstGeom>
        </p:spPr>
      </p:pic>
      <p:sp>
        <p:nvSpPr>
          <p:cNvPr id="20" name="文本框 19"/>
          <p:cNvSpPr txBox="1"/>
          <p:nvPr/>
        </p:nvSpPr>
        <p:spPr>
          <a:xfrm>
            <a:off x="6097270" y="3439160"/>
            <a:ext cx="1321435" cy="368300"/>
          </a:xfrm>
          <a:prstGeom prst="rect">
            <a:avLst/>
          </a:prstGeom>
          <a:noFill/>
        </p:spPr>
        <p:txBody>
          <a:bodyPr wrap="square" rtlCol="0">
            <a:spAutoFit/>
          </a:bodyPr>
          <a:lstStyle/>
          <a:p>
            <a:r>
              <a:rPr lang="zh-CN" altLang="en-US" dirty="0"/>
              <a:t>阈值 </a:t>
            </a:r>
            <a:r>
              <a:rPr lang="en-US" altLang="zh-CN" dirty="0"/>
              <a:t>16</a:t>
            </a:r>
          </a:p>
        </p:txBody>
      </p:sp>
      <p:pic>
        <p:nvPicPr>
          <p:cNvPr id="28" name="图片 27"/>
          <p:cNvPicPr>
            <a:picLocks noChangeAspect="1"/>
          </p:cNvPicPr>
          <p:nvPr/>
        </p:nvPicPr>
        <p:blipFill>
          <a:blip r:embed="rId4"/>
          <a:stretch>
            <a:fillRect/>
          </a:stretch>
        </p:blipFill>
        <p:spPr>
          <a:xfrm>
            <a:off x="6635115" y="4128135"/>
            <a:ext cx="323850" cy="295275"/>
          </a:xfrm>
          <a:prstGeom prst="rect">
            <a:avLst/>
          </a:prstGeom>
        </p:spPr>
      </p:pic>
      <p:sp>
        <p:nvSpPr>
          <p:cNvPr id="29" name="文本框 28"/>
          <p:cNvSpPr txBox="1"/>
          <p:nvPr/>
        </p:nvSpPr>
        <p:spPr>
          <a:xfrm>
            <a:off x="5762625" y="4094480"/>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sp>
        <p:nvSpPr>
          <p:cNvPr id="30"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31" name="组合 11"/>
          <p:cNvGrpSpPr/>
          <p:nvPr/>
        </p:nvGrpSpPr>
        <p:grpSpPr>
          <a:xfrm>
            <a:off x="7766755" y="393621"/>
            <a:ext cx="4430675" cy="1735745"/>
            <a:chOff x="6710810" y="281374"/>
            <a:chExt cx="4231186" cy="1651846"/>
          </a:xfrm>
        </p:grpSpPr>
        <p:sp>
          <p:nvSpPr>
            <p:cNvPr id="32" name="左大括号 31"/>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4" name="矩形 33"/>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5" name="矩形 34"/>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6" name="矩形 35"/>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7" name="矩形 36"/>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8" name="矩形 37"/>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9" name="矩形 38"/>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0" name="文本框 39"/>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1" name="文本框 40"/>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2"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521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46230911"/>
              </p:ext>
            </p:extLst>
          </p:nvPr>
        </p:nvGraphicFramePr>
        <p:xfrm>
          <a:off x="6654165" y="183832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51" name="直接箭头连接符 50"/>
          <p:cNvCxnSpPr/>
          <p:nvPr/>
        </p:nvCxnSpPr>
        <p:spPr>
          <a:xfrm flipH="1" flipV="1">
            <a:off x="7759065" y="503174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668260" y="5530850"/>
            <a:ext cx="1709420" cy="368300"/>
          </a:xfrm>
          <a:prstGeom prst="rect">
            <a:avLst/>
          </a:prstGeom>
          <a:noFill/>
        </p:spPr>
        <p:txBody>
          <a:bodyPr wrap="square" rtlCol="0">
            <a:spAutoFit/>
          </a:bodyPr>
          <a:lstStyle/>
          <a:p>
            <a:r>
              <a:rPr lang="zh-CN" altLang="en-US"/>
              <a:t>慢启动阶段</a:t>
            </a:r>
          </a:p>
        </p:txBody>
      </p:sp>
      <p:sp>
        <p:nvSpPr>
          <p:cNvPr id="5" name="文本框 4"/>
          <p:cNvSpPr txBox="1"/>
          <p:nvPr/>
        </p:nvSpPr>
        <p:spPr>
          <a:xfrm>
            <a:off x="7856220" y="3652520"/>
            <a:ext cx="1694180" cy="368300"/>
          </a:xfrm>
          <a:prstGeom prst="rect">
            <a:avLst/>
          </a:prstGeom>
          <a:noFill/>
        </p:spPr>
        <p:txBody>
          <a:bodyPr wrap="square" rtlCol="0">
            <a:spAutoFit/>
          </a:bodyPr>
          <a:lstStyle/>
          <a:p>
            <a:r>
              <a:rPr lang="zh-CN" altLang="en-US"/>
              <a:t>拥塞避免阶段</a:t>
            </a:r>
          </a:p>
        </p:txBody>
      </p:sp>
      <p:cxnSp>
        <p:nvCxnSpPr>
          <p:cNvPr id="7" name="直接箭头连接符 6"/>
          <p:cNvCxnSpPr/>
          <p:nvPr/>
        </p:nvCxnSpPr>
        <p:spPr>
          <a:xfrm flipH="1" flipV="1">
            <a:off x="10309225" y="3884295"/>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9984105" y="4305300"/>
            <a:ext cx="1694180" cy="368300"/>
          </a:xfrm>
          <a:prstGeom prst="rect">
            <a:avLst/>
          </a:prstGeom>
          <a:noFill/>
        </p:spPr>
        <p:txBody>
          <a:bodyPr wrap="square" rtlCol="0">
            <a:spAutoFit/>
          </a:bodyPr>
          <a:lstStyle/>
          <a:p>
            <a:r>
              <a:rPr lang="zh-CN" altLang="en-US"/>
              <a:t>拥塞避免阶段</a:t>
            </a:r>
          </a:p>
        </p:txBody>
      </p:sp>
      <p:cxnSp>
        <p:nvCxnSpPr>
          <p:cNvPr id="17" name="直接箭头连接符 16"/>
          <p:cNvCxnSpPr/>
          <p:nvPr/>
        </p:nvCxnSpPr>
        <p:spPr>
          <a:xfrm flipH="1" flipV="1">
            <a:off x="10436225" y="4011295"/>
            <a:ext cx="332740" cy="362585"/>
          </a:xfrm>
          <a:prstGeom prst="straightConnector1">
            <a:avLst/>
          </a:prstGeom>
          <a:ln>
            <a:solidFill>
              <a:schemeClr val="bg2"/>
            </a:solidFill>
            <a:tailEnd type="arrow" w="med" len="med"/>
          </a:ln>
        </p:spPr>
        <p:style>
          <a:lnRef idx="1">
            <a:schemeClr val="dk1"/>
          </a:lnRef>
          <a:fillRef idx="0">
            <a:schemeClr val="dk1"/>
          </a:fillRef>
          <a:effectRef idx="0">
            <a:schemeClr val="dk1"/>
          </a:effectRef>
          <a:fontRef idx="minor">
            <a:schemeClr val="tx1"/>
          </a:fontRef>
        </p:style>
      </p:cxnSp>
      <p:pic>
        <p:nvPicPr>
          <p:cNvPr id="20" name="图片 19"/>
          <p:cNvPicPr>
            <a:picLocks noChangeAspect="1"/>
          </p:cNvPicPr>
          <p:nvPr/>
        </p:nvPicPr>
        <p:blipFill>
          <a:blip r:embed="rId4"/>
          <a:stretch>
            <a:fillRect/>
          </a:stretch>
        </p:blipFill>
        <p:spPr>
          <a:xfrm>
            <a:off x="6664325" y="3485515"/>
            <a:ext cx="323850" cy="295275"/>
          </a:xfrm>
          <a:prstGeom prst="rect">
            <a:avLst/>
          </a:prstGeom>
        </p:spPr>
      </p:pic>
      <p:sp>
        <p:nvSpPr>
          <p:cNvPr id="21" name="文本框 20"/>
          <p:cNvSpPr txBox="1"/>
          <p:nvPr/>
        </p:nvSpPr>
        <p:spPr>
          <a:xfrm>
            <a:off x="6097270" y="3439160"/>
            <a:ext cx="1321435" cy="368300"/>
          </a:xfrm>
          <a:prstGeom prst="rect">
            <a:avLst/>
          </a:prstGeom>
          <a:noFill/>
        </p:spPr>
        <p:txBody>
          <a:bodyPr wrap="square" rtlCol="0">
            <a:spAutoFit/>
          </a:bodyPr>
          <a:lstStyle/>
          <a:p>
            <a:r>
              <a:rPr lang="zh-CN" altLang="en-US" dirty="0"/>
              <a:t>阈值 </a:t>
            </a:r>
            <a:r>
              <a:rPr lang="en-US" altLang="zh-CN" dirty="0"/>
              <a:t>16</a:t>
            </a:r>
          </a:p>
        </p:txBody>
      </p:sp>
      <p:pic>
        <p:nvPicPr>
          <p:cNvPr id="27" name="图片 26"/>
          <p:cNvPicPr>
            <a:picLocks noChangeAspect="1"/>
          </p:cNvPicPr>
          <p:nvPr/>
        </p:nvPicPr>
        <p:blipFill>
          <a:blip r:embed="rId4"/>
          <a:stretch>
            <a:fillRect/>
          </a:stretch>
        </p:blipFill>
        <p:spPr>
          <a:xfrm>
            <a:off x="6635115" y="4128135"/>
            <a:ext cx="323850" cy="295275"/>
          </a:xfrm>
          <a:prstGeom prst="rect">
            <a:avLst/>
          </a:prstGeom>
        </p:spPr>
      </p:pic>
      <p:sp>
        <p:nvSpPr>
          <p:cNvPr id="28" name="文本框 27"/>
          <p:cNvSpPr txBox="1"/>
          <p:nvPr/>
        </p:nvSpPr>
        <p:spPr>
          <a:xfrm>
            <a:off x="5762625" y="4094480"/>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sp>
        <p:nvSpPr>
          <p:cNvPr id="31"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32" name="组合 11"/>
          <p:cNvGrpSpPr/>
          <p:nvPr/>
        </p:nvGrpSpPr>
        <p:grpSpPr>
          <a:xfrm>
            <a:off x="7766755" y="393621"/>
            <a:ext cx="4430675" cy="1735745"/>
            <a:chOff x="6710810" y="281374"/>
            <a:chExt cx="4231186" cy="1651846"/>
          </a:xfrm>
        </p:grpSpPr>
        <p:sp>
          <p:nvSpPr>
            <p:cNvPr id="33" name="左大括号 3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35" name="矩形 34"/>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36" name="矩形 3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37" name="矩形 3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8" name="矩形 3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39" name="矩形 3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40" name="矩形 39"/>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41" name="文本框 40"/>
          <p:cNvSpPr txBox="1"/>
          <p:nvPr/>
        </p:nvSpPr>
        <p:spPr>
          <a:xfrm>
            <a:off x="10832057" y="6470104"/>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42" name="文本框 41"/>
          <p:cNvSpPr txBox="1"/>
          <p:nvPr/>
        </p:nvSpPr>
        <p:spPr>
          <a:xfrm>
            <a:off x="6087743" y="1760034"/>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cxnSp>
        <p:nvCxnSpPr>
          <p:cNvPr id="44" name="直接箭头连接符 50"/>
          <p:cNvCxnSpPr/>
          <p:nvPr/>
        </p:nvCxnSpPr>
        <p:spPr>
          <a:xfrm flipH="1" flipV="1">
            <a:off x="8522971" y="3071496"/>
            <a:ext cx="180339" cy="414019"/>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9457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3508575"/>
              </p:ext>
            </p:extLst>
          </p:nvPr>
        </p:nvGraphicFramePr>
        <p:xfrm>
          <a:off x="6483985" y="655260"/>
          <a:ext cx="4897120" cy="4641850"/>
        </p:xfrm>
        <a:graphic>
          <a:graphicData uri="http://schemas.openxmlformats.org/drawingml/2006/chart">
            <c:chart xmlns:c="http://schemas.openxmlformats.org/drawingml/2006/chart" xmlns:r="http://schemas.openxmlformats.org/officeDocument/2006/relationships" r:id="rId2"/>
          </a:graphicData>
        </a:graphic>
      </p:graphicFrame>
      <p:cxnSp>
        <p:nvCxnSpPr>
          <p:cNvPr id="51" name="直接箭头连接符 50"/>
          <p:cNvCxnSpPr/>
          <p:nvPr/>
        </p:nvCxnSpPr>
        <p:spPr>
          <a:xfrm flipH="1" flipV="1">
            <a:off x="7588885" y="3848675"/>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498080" y="4347785"/>
            <a:ext cx="1709420" cy="368300"/>
          </a:xfrm>
          <a:prstGeom prst="rect">
            <a:avLst/>
          </a:prstGeom>
          <a:noFill/>
        </p:spPr>
        <p:txBody>
          <a:bodyPr wrap="square" rtlCol="0">
            <a:spAutoFit/>
          </a:bodyPr>
          <a:lstStyle/>
          <a:p>
            <a:r>
              <a:rPr lang="zh-CN" altLang="en-US"/>
              <a:t>慢启动阶段</a:t>
            </a:r>
          </a:p>
        </p:txBody>
      </p:sp>
      <p:cxnSp>
        <p:nvCxnSpPr>
          <p:cNvPr id="4" name="直接箭头连接符 3"/>
          <p:cNvCxnSpPr/>
          <p:nvPr/>
        </p:nvCxnSpPr>
        <p:spPr>
          <a:xfrm flipH="1" flipV="1">
            <a:off x="8186420" y="2106870"/>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7686040" y="2469455"/>
            <a:ext cx="1694180" cy="368300"/>
          </a:xfrm>
          <a:prstGeom prst="rect">
            <a:avLst/>
          </a:prstGeom>
          <a:noFill/>
        </p:spPr>
        <p:txBody>
          <a:bodyPr wrap="square" rtlCol="0">
            <a:spAutoFit/>
          </a:bodyPr>
          <a:lstStyle/>
          <a:p>
            <a:r>
              <a:rPr lang="zh-CN" altLang="en-US"/>
              <a:t>拥塞避免阶段</a:t>
            </a:r>
          </a:p>
        </p:txBody>
      </p:sp>
      <p:cxnSp>
        <p:nvCxnSpPr>
          <p:cNvPr id="7" name="直接箭头连接符 6"/>
          <p:cNvCxnSpPr/>
          <p:nvPr/>
        </p:nvCxnSpPr>
        <p:spPr>
          <a:xfrm flipH="1" flipV="1">
            <a:off x="10717530" y="3001585"/>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10471785" y="3480375"/>
            <a:ext cx="1694180" cy="368300"/>
          </a:xfrm>
          <a:prstGeom prst="rect">
            <a:avLst/>
          </a:prstGeom>
          <a:noFill/>
        </p:spPr>
        <p:txBody>
          <a:bodyPr wrap="square" rtlCol="0">
            <a:spAutoFit/>
          </a:bodyPr>
          <a:lstStyle/>
          <a:p>
            <a:r>
              <a:rPr lang="zh-CN" altLang="en-US" dirty="0"/>
              <a:t>拥塞避免阶段</a:t>
            </a:r>
          </a:p>
        </p:txBody>
      </p:sp>
      <p:sp>
        <p:nvSpPr>
          <p:cNvPr id="12" name="文本框 11"/>
          <p:cNvSpPr txBox="1"/>
          <p:nvPr/>
        </p:nvSpPr>
        <p:spPr>
          <a:xfrm>
            <a:off x="9542145" y="2893635"/>
            <a:ext cx="1221740" cy="368300"/>
          </a:xfrm>
          <a:prstGeom prst="rect">
            <a:avLst/>
          </a:prstGeom>
          <a:noFill/>
        </p:spPr>
        <p:txBody>
          <a:bodyPr wrap="square" rtlCol="0">
            <a:spAutoFit/>
          </a:bodyPr>
          <a:lstStyle/>
          <a:p>
            <a:r>
              <a:rPr lang="zh-CN" altLang="en-US" dirty="0"/>
              <a:t>新阈值</a:t>
            </a:r>
          </a:p>
        </p:txBody>
      </p:sp>
      <p:graphicFrame>
        <p:nvGraphicFramePr>
          <p:cNvPr id="6" name="图表 5"/>
          <p:cNvGraphicFramePr/>
          <p:nvPr>
            <p:extLst>
              <p:ext uri="{D42A27DB-BD31-4B8C-83A1-F6EECF244321}">
                <p14:modId xmlns:p14="http://schemas.microsoft.com/office/powerpoint/2010/main" val="1008378467"/>
              </p:ext>
            </p:extLst>
          </p:nvPr>
        </p:nvGraphicFramePr>
        <p:xfrm>
          <a:off x="906145" y="56969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直接箭头连接符 8"/>
          <p:cNvCxnSpPr/>
          <p:nvPr/>
        </p:nvCxnSpPr>
        <p:spPr>
          <a:xfrm flipH="1" flipV="1">
            <a:off x="2054860" y="376311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964055" y="4262220"/>
            <a:ext cx="1709420" cy="368300"/>
          </a:xfrm>
          <a:prstGeom prst="rect">
            <a:avLst/>
          </a:prstGeom>
          <a:noFill/>
        </p:spPr>
        <p:txBody>
          <a:bodyPr wrap="square" rtlCol="0">
            <a:spAutoFit/>
          </a:bodyPr>
          <a:lstStyle/>
          <a:p>
            <a:r>
              <a:rPr lang="zh-CN" altLang="en-US"/>
              <a:t>慢启动阶段</a:t>
            </a:r>
          </a:p>
        </p:txBody>
      </p:sp>
      <p:cxnSp>
        <p:nvCxnSpPr>
          <p:cNvPr id="15" name="直接箭头连接符 14"/>
          <p:cNvCxnSpPr/>
          <p:nvPr/>
        </p:nvCxnSpPr>
        <p:spPr>
          <a:xfrm flipH="1" flipV="1">
            <a:off x="2652395" y="2021305"/>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2152015" y="2383890"/>
            <a:ext cx="1694180" cy="368300"/>
          </a:xfrm>
          <a:prstGeom prst="rect">
            <a:avLst/>
          </a:prstGeom>
          <a:noFill/>
        </p:spPr>
        <p:txBody>
          <a:bodyPr wrap="square" rtlCol="0">
            <a:spAutoFit/>
          </a:bodyPr>
          <a:lstStyle/>
          <a:p>
            <a:r>
              <a:rPr lang="zh-CN" altLang="en-US"/>
              <a:t>拥塞避免阶段</a:t>
            </a:r>
          </a:p>
        </p:txBody>
      </p:sp>
      <p:pic>
        <p:nvPicPr>
          <p:cNvPr id="27" name="图片 26"/>
          <p:cNvPicPr>
            <a:picLocks noChangeAspect="1"/>
          </p:cNvPicPr>
          <p:nvPr/>
        </p:nvPicPr>
        <p:blipFill>
          <a:blip r:embed="rId4"/>
          <a:stretch>
            <a:fillRect/>
          </a:stretch>
        </p:blipFill>
        <p:spPr>
          <a:xfrm>
            <a:off x="6464935" y="2945070"/>
            <a:ext cx="323850" cy="295275"/>
          </a:xfrm>
          <a:prstGeom prst="rect">
            <a:avLst/>
          </a:prstGeom>
        </p:spPr>
      </p:pic>
      <p:sp>
        <p:nvSpPr>
          <p:cNvPr id="28" name="文本框 27"/>
          <p:cNvSpPr txBox="1"/>
          <p:nvPr/>
        </p:nvSpPr>
        <p:spPr>
          <a:xfrm>
            <a:off x="5592445" y="2911415"/>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pic>
        <p:nvPicPr>
          <p:cNvPr id="72" name="图片 71"/>
          <p:cNvPicPr>
            <a:picLocks noChangeAspect="1"/>
          </p:cNvPicPr>
          <p:nvPr/>
        </p:nvPicPr>
        <p:blipFill>
          <a:blip r:embed="rId4"/>
          <a:stretch>
            <a:fillRect/>
          </a:stretch>
        </p:blipFill>
        <p:spPr>
          <a:xfrm>
            <a:off x="6494145" y="2302450"/>
            <a:ext cx="323850" cy="295275"/>
          </a:xfrm>
          <a:prstGeom prst="rect">
            <a:avLst/>
          </a:prstGeom>
        </p:spPr>
      </p:pic>
      <p:sp>
        <p:nvSpPr>
          <p:cNvPr id="73" name="文本框 72"/>
          <p:cNvSpPr txBox="1"/>
          <p:nvPr/>
        </p:nvSpPr>
        <p:spPr>
          <a:xfrm>
            <a:off x="5927090" y="2256095"/>
            <a:ext cx="1321435" cy="368300"/>
          </a:xfrm>
          <a:prstGeom prst="rect">
            <a:avLst/>
          </a:prstGeom>
          <a:noFill/>
        </p:spPr>
        <p:txBody>
          <a:bodyPr wrap="square" rtlCol="0">
            <a:spAutoFit/>
          </a:bodyPr>
          <a:lstStyle/>
          <a:p>
            <a:r>
              <a:rPr lang="zh-CN" altLang="en-US"/>
              <a:t>阈值 </a:t>
            </a:r>
            <a:r>
              <a:rPr lang="en-US" altLang="zh-CN"/>
              <a:t>16</a:t>
            </a:r>
          </a:p>
        </p:txBody>
      </p:sp>
      <p:pic>
        <p:nvPicPr>
          <p:cNvPr id="29" name="图片 28"/>
          <p:cNvPicPr>
            <a:picLocks noChangeAspect="1"/>
          </p:cNvPicPr>
          <p:nvPr/>
        </p:nvPicPr>
        <p:blipFill>
          <a:blip r:embed="rId4"/>
          <a:stretch>
            <a:fillRect/>
          </a:stretch>
        </p:blipFill>
        <p:spPr>
          <a:xfrm>
            <a:off x="872490" y="2844900"/>
            <a:ext cx="323850" cy="295275"/>
          </a:xfrm>
          <a:prstGeom prst="rect">
            <a:avLst/>
          </a:prstGeom>
        </p:spPr>
      </p:pic>
      <p:sp>
        <p:nvSpPr>
          <p:cNvPr id="30" name="文本框 29"/>
          <p:cNvSpPr txBox="1"/>
          <p:nvPr/>
        </p:nvSpPr>
        <p:spPr>
          <a:xfrm>
            <a:off x="0" y="2811245"/>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pic>
        <p:nvPicPr>
          <p:cNvPr id="31" name="图片 30"/>
          <p:cNvPicPr>
            <a:picLocks noChangeAspect="1"/>
          </p:cNvPicPr>
          <p:nvPr/>
        </p:nvPicPr>
        <p:blipFill>
          <a:blip r:embed="rId4"/>
          <a:stretch>
            <a:fillRect/>
          </a:stretch>
        </p:blipFill>
        <p:spPr>
          <a:xfrm>
            <a:off x="901700" y="2202280"/>
            <a:ext cx="323850" cy="295275"/>
          </a:xfrm>
          <a:prstGeom prst="rect">
            <a:avLst/>
          </a:prstGeom>
        </p:spPr>
      </p:pic>
      <p:sp>
        <p:nvSpPr>
          <p:cNvPr id="32" name="文本框 31"/>
          <p:cNvSpPr txBox="1"/>
          <p:nvPr/>
        </p:nvSpPr>
        <p:spPr>
          <a:xfrm>
            <a:off x="334645" y="2155925"/>
            <a:ext cx="1321435" cy="368300"/>
          </a:xfrm>
          <a:prstGeom prst="rect">
            <a:avLst/>
          </a:prstGeom>
          <a:noFill/>
        </p:spPr>
        <p:txBody>
          <a:bodyPr wrap="square" rtlCol="0">
            <a:spAutoFit/>
          </a:bodyPr>
          <a:lstStyle/>
          <a:p>
            <a:r>
              <a:rPr lang="zh-CN" altLang="en-US"/>
              <a:t>阈值 </a:t>
            </a:r>
            <a:r>
              <a:rPr lang="en-US" altLang="zh-CN" dirty="0"/>
              <a:t>16</a:t>
            </a:r>
          </a:p>
        </p:txBody>
      </p:sp>
      <p:sp>
        <p:nvSpPr>
          <p:cNvPr id="47" name="矩形 46"/>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50" name="文本框 49"/>
          <p:cNvSpPr txBox="1"/>
          <p:nvPr/>
        </p:nvSpPr>
        <p:spPr>
          <a:xfrm>
            <a:off x="10806022" y="5227532"/>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53" name="文本框 52"/>
          <p:cNvSpPr txBox="1"/>
          <p:nvPr/>
        </p:nvSpPr>
        <p:spPr>
          <a:xfrm>
            <a:off x="6099267" y="531237"/>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54" name="文本框 53"/>
          <p:cNvSpPr txBox="1"/>
          <p:nvPr/>
        </p:nvSpPr>
        <p:spPr>
          <a:xfrm>
            <a:off x="194350" y="531237"/>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55" name="文本框 54"/>
          <p:cNvSpPr txBox="1"/>
          <p:nvPr/>
        </p:nvSpPr>
        <p:spPr>
          <a:xfrm>
            <a:off x="334645" y="5170389"/>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88048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3508575"/>
              </p:ext>
            </p:extLst>
          </p:nvPr>
        </p:nvGraphicFramePr>
        <p:xfrm>
          <a:off x="6483985" y="655260"/>
          <a:ext cx="4897120" cy="4641850"/>
        </p:xfrm>
        <a:graphic>
          <a:graphicData uri="http://schemas.openxmlformats.org/drawingml/2006/chart">
            <c:chart xmlns:c="http://schemas.openxmlformats.org/drawingml/2006/chart" xmlns:r="http://schemas.openxmlformats.org/officeDocument/2006/relationships" r:id="rId2"/>
          </a:graphicData>
        </a:graphic>
      </p:graphicFrame>
      <p:cxnSp>
        <p:nvCxnSpPr>
          <p:cNvPr id="51" name="直接箭头连接符 50"/>
          <p:cNvCxnSpPr/>
          <p:nvPr/>
        </p:nvCxnSpPr>
        <p:spPr>
          <a:xfrm flipH="1" flipV="1">
            <a:off x="7588885" y="3848675"/>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7498080" y="4347785"/>
            <a:ext cx="1709420" cy="368300"/>
          </a:xfrm>
          <a:prstGeom prst="rect">
            <a:avLst/>
          </a:prstGeom>
          <a:noFill/>
        </p:spPr>
        <p:txBody>
          <a:bodyPr wrap="square" rtlCol="0">
            <a:spAutoFit/>
          </a:bodyPr>
          <a:lstStyle/>
          <a:p>
            <a:r>
              <a:rPr lang="zh-CN" altLang="en-US"/>
              <a:t>慢启动阶段</a:t>
            </a:r>
          </a:p>
        </p:txBody>
      </p:sp>
      <p:cxnSp>
        <p:nvCxnSpPr>
          <p:cNvPr id="4" name="直接箭头连接符 3"/>
          <p:cNvCxnSpPr/>
          <p:nvPr/>
        </p:nvCxnSpPr>
        <p:spPr>
          <a:xfrm flipH="1" flipV="1">
            <a:off x="8186420" y="2106870"/>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7686040" y="2469455"/>
            <a:ext cx="1694180" cy="368300"/>
          </a:xfrm>
          <a:prstGeom prst="rect">
            <a:avLst/>
          </a:prstGeom>
          <a:noFill/>
        </p:spPr>
        <p:txBody>
          <a:bodyPr wrap="square" rtlCol="0">
            <a:spAutoFit/>
          </a:bodyPr>
          <a:lstStyle/>
          <a:p>
            <a:r>
              <a:rPr lang="zh-CN" altLang="en-US"/>
              <a:t>拥塞避免阶段</a:t>
            </a:r>
          </a:p>
        </p:txBody>
      </p:sp>
      <p:cxnSp>
        <p:nvCxnSpPr>
          <p:cNvPr id="7" name="直接箭头连接符 6"/>
          <p:cNvCxnSpPr/>
          <p:nvPr/>
        </p:nvCxnSpPr>
        <p:spPr>
          <a:xfrm flipH="1" flipV="1">
            <a:off x="10717530" y="3001585"/>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10471785" y="3480375"/>
            <a:ext cx="1694180" cy="368300"/>
          </a:xfrm>
          <a:prstGeom prst="rect">
            <a:avLst/>
          </a:prstGeom>
          <a:noFill/>
        </p:spPr>
        <p:txBody>
          <a:bodyPr wrap="square" rtlCol="0">
            <a:spAutoFit/>
          </a:bodyPr>
          <a:lstStyle/>
          <a:p>
            <a:r>
              <a:rPr lang="zh-CN" altLang="en-US" dirty="0"/>
              <a:t>拥塞避免阶段</a:t>
            </a:r>
          </a:p>
        </p:txBody>
      </p:sp>
      <p:sp>
        <p:nvSpPr>
          <p:cNvPr id="12" name="文本框 11"/>
          <p:cNvSpPr txBox="1"/>
          <p:nvPr/>
        </p:nvSpPr>
        <p:spPr>
          <a:xfrm>
            <a:off x="9542145" y="2893635"/>
            <a:ext cx="1221740" cy="368300"/>
          </a:xfrm>
          <a:prstGeom prst="rect">
            <a:avLst/>
          </a:prstGeom>
          <a:noFill/>
        </p:spPr>
        <p:txBody>
          <a:bodyPr wrap="square" rtlCol="0">
            <a:spAutoFit/>
          </a:bodyPr>
          <a:lstStyle/>
          <a:p>
            <a:r>
              <a:rPr lang="zh-CN" altLang="en-US" dirty="0"/>
              <a:t>新阈值</a:t>
            </a:r>
          </a:p>
        </p:txBody>
      </p:sp>
      <p:graphicFrame>
        <p:nvGraphicFramePr>
          <p:cNvPr id="6" name="图表 5"/>
          <p:cNvGraphicFramePr/>
          <p:nvPr>
            <p:extLst>
              <p:ext uri="{D42A27DB-BD31-4B8C-83A1-F6EECF244321}">
                <p14:modId xmlns:p14="http://schemas.microsoft.com/office/powerpoint/2010/main" val="1008378467"/>
              </p:ext>
            </p:extLst>
          </p:nvPr>
        </p:nvGraphicFramePr>
        <p:xfrm>
          <a:off x="906145" y="569695"/>
          <a:ext cx="4897120" cy="464185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直接箭头连接符 8"/>
          <p:cNvCxnSpPr/>
          <p:nvPr/>
        </p:nvCxnSpPr>
        <p:spPr>
          <a:xfrm flipH="1" flipV="1">
            <a:off x="2054860" y="3763110"/>
            <a:ext cx="393065" cy="4235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1964055" y="4262220"/>
            <a:ext cx="1709420" cy="368300"/>
          </a:xfrm>
          <a:prstGeom prst="rect">
            <a:avLst/>
          </a:prstGeom>
          <a:noFill/>
        </p:spPr>
        <p:txBody>
          <a:bodyPr wrap="square" rtlCol="0">
            <a:spAutoFit/>
          </a:bodyPr>
          <a:lstStyle/>
          <a:p>
            <a:r>
              <a:rPr lang="zh-CN" altLang="en-US"/>
              <a:t>慢启动阶段</a:t>
            </a:r>
          </a:p>
        </p:txBody>
      </p:sp>
      <p:cxnSp>
        <p:nvCxnSpPr>
          <p:cNvPr id="15" name="直接箭头连接符 14"/>
          <p:cNvCxnSpPr/>
          <p:nvPr/>
        </p:nvCxnSpPr>
        <p:spPr>
          <a:xfrm flipH="1" flipV="1">
            <a:off x="2652395" y="2021305"/>
            <a:ext cx="332740" cy="3625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2152015" y="2383890"/>
            <a:ext cx="1694180" cy="368300"/>
          </a:xfrm>
          <a:prstGeom prst="rect">
            <a:avLst/>
          </a:prstGeom>
          <a:noFill/>
        </p:spPr>
        <p:txBody>
          <a:bodyPr wrap="square" rtlCol="0">
            <a:spAutoFit/>
          </a:bodyPr>
          <a:lstStyle/>
          <a:p>
            <a:r>
              <a:rPr lang="zh-CN" altLang="en-US"/>
              <a:t>拥塞避免阶段</a:t>
            </a:r>
          </a:p>
        </p:txBody>
      </p:sp>
      <p:pic>
        <p:nvPicPr>
          <p:cNvPr id="27" name="图片 26"/>
          <p:cNvPicPr>
            <a:picLocks noChangeAspect="1"/>
          </p:cNvPicPr>
          <p:nvPr/>
        </p:nvPicPr>
        <p:blipFill>
          <a:blip r:embed="rId4"/>
          <a:stretch>
            <a:fillRect/>
          </a:stretch>
        </p:blipFill>
        <p:spPr>
          <a:xfrm>
            <a:off x="6464935" y="2945070"/>
            <a:ext cx="323850" cy="295275"/>
          </a:xfrm>
          <a:prstGeom prst="rect">
            <a:avLst/>
          </a:prstGeom>
        </p:spPr>
      </p:pic>
      <p:sp>
        <p:nvSpPr>
          <p:cNvPr id="28" name="文本框 27"/>
          <p:cNvSpPr txBox="1"/>
          <p:nvPr/>
        </p:nvSpPr>
        <p:spPr>
          <a:xfrm>
            <a:off x="5592445" y="2911415"/>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pic>
        <p:nvPicPr>
          <p:cNvPr id="72" name="图片 71"/>
          <p:cNvPicPr>
            <a:picLocks noChangeAspect="1"/>
          </p:cNvPicPr>
          <p:nvPr/>
        </p:nvPicPr>
        <p:blipFill>
          <a:blip r:embed="rId4"/>
          <a:stretch>
            <a:fillRect/>
          </a:stretch>
        </p:blipFill>
        <p:spPr>
          <a:xfrm>
            <a:off x="6494145" y="2302450"/>
            <a:ext cx="323850" cy="295275"/>
          </a:xfrm>
          <a:prstGeom prst="rect">
            <a:avLst/>
          </a:prstGeom>
        </p:spPr>
      </p:pic>
      <p:sp>
        <p:nvSpPr>
          <p:cNvPr id="73" name="文本框 72"/>
          <p:cNvSpPr txBox="1"/>
          <p:nvPr/>
        </p:nvSpPr>
        <p:spPr>
          <a:xfrm>
            <a:off x="5927090" y="2256095"/>
            <a:ext cx="1321435" cy="368300"/>
          </a:xfrm>
          <a:prstGeom prst="rect">
            <a:avLst/>
          </a:prstGeom>
          <a:noFill/>
        </p:spPr>
        <p:txBody>
          <a:bodyPr wrap="square" rtlCol="0">
            <a:spAutoFit/>
          </a:bodyPr>
          <a:lstStyle/>
          <a:p>
            <a:r>
              <a:rPr lang="zh-CN" altLang="en-US"/>
              <a:t>阈值 </a:t>
            </a:r>
            <a:r>
              <a:rPr lang="en-US" altLang="zh-CN"/>
              <a:t>16</a:t>
            </a:r>
          </a:p>
        </p:txBody>
      </p:sp>
      <p:pic>
        <p:nvPicPr>
          <p:cNvPr id="29" name="图片 28"/>
          <p:cNvPicPr>
            <a:picLocks noChangeAspect="1"/>
          </p:cNvPicPr>
          <p:nvPr/>
        </p:nvPicPr>
        <p:blipFill>
          <a:blip r:embed="rId4"/>
          <a:stretch>
            <a:fillRect/>
          </a:stretch>
        </p:blipFill>
        <p:spPr>
          <a:xfrm>
            <a:off x="872490" y="2844900"/>
            <a:ext cx="323850" cy="295275"/>
          </a:xfrm>
          <a:prstGeom prst="rect">
            <a:avLst/>
          </a:prstGeom>
        </p:spPr>
      </p:pic>
      <p:sp>
        <p:nvSpPr>
          <p:cNvPr id="30" name="文本框 29"/>
          <p:cNvSpPr txBox="1"/>
          <p:nvPr/>
        </p:nvSpPr>
        <p:spPr>
          <a:xfrm>
            <a:off x="0" y="2811245"/>
            <a:ext cx="1508125" cy="368300"/>
          </a:xfrm>
          <a:prstGeom prst="rect">
            <a:avLst/>
          </a:prstGeom>
          <a:noFill/>
        </p:spPr>
        <p:txBody>
          <a:bodyPr wrap="square" rtlCol="0">
            <a:spAutoFit/>
          </a:bodyPr>
          <a:lstStyle/>
          <a:p>
            <a:r>
              <a:rPr lang="en-US" altLang="zh-CN">
                <a:solidFill>
                  <a:schemeClr val="accent6"/>
                </a:solidFill>
                <a:sym typeface="+mn-ea"/>
              </a:rPr>
              <a:t>  </a:t>
            </a:r>
            <a:r>
              <a:rPr lang="zh-CN" altLang="en-US">
                <a:solidFill>
                  <a:schemeClr val="accent6"/>
                </a:solidFill>
                <a:sym typeface="+mn-ea"/>
              </a:rPr>
              <a:t>新阈值 </a:t>
            </a:r>
            <a:r>
              <a:rPr lang="en-US" altLang="zh-CN">
                <a:solidFill>
                  <a:schemeClr val="accent6"/>
                </a:solidFill>
                <a:sym typeface="+mn-ea"/>
              </a:rPr>
              <a:t>12</a:t>
            </a:r>
          </a:p>
        </p:txBody>
      </p:sp>
      <p:pic>
        <p:nvPicPr>
          <p:cNvPr id="31" name="图片 30"/>
          <p:cNvPicPr>
            <a:picLocks noChangeAspect="1"/>
          </p:cNvPicPr>
          <p:nvPr/>
        </p:nvPicPr>
        <p:blipFill>
          <a:blip r:embed="rId4"/>
          <a:stretch>
            <a:fillRect/>
          </a:stretch>
        </p:blipFill>
        <p:spPr>
          <a:xfrm>
            <a:off x="901700" y="2202280"/>
            <a:ext cx="323850" cy="295275"/>
          </a:xfrm>
          <a:prstGeom prst="rect">
            <a:avLst/>
          </a:prstGeom>
        </p:spPr>
      </p:pic>
      <p:sp>
        <p:nvSpPr>
          <p:cNvPr id="32" name="文本框 31"/>
          <p:cNvSpPr txBox="1"/>
          <p:nvPr/>
        </p:nvSpPr>
        <p:spPr>
          <a:xfrm>
            <a:off x="334645" y="2155925"/>
            <a:ext cx="1321435" cy="368300"/>
          </a:xfrm>
          <a:prstGeom prst="rect">
            <a:avLst/>
          </a:prstGeom>
          <a:noFill/>
        </p:spPr>
        <p:txBody>
          <a:bodyPr wrap="square" rtlCol="0">
            <a:spAutoFit/>
          </a:bodyPr>
          <a:lstStyle/>
          <a:p>
            <a:r>
              <a:rPr lang="zh-CN" altLang="en-US"/>
              <a:t>阈值 </a:t>
            </a:r>
            <a:r>
              <a:rPr lang="en-US" altLang="zh-CN" dirty="0"/>
              <a:t>16</a:t>
            </a:r>
          </a:p>
        </p:txBody>
      </p:sp>
      <p:sp>
        <p:nvSpPr>
          <p:cNvPr id="20" name="文本框 19"/>
          <p:cNvSpPr txBox="1"/>
          <p:nvPr/>
        </p:nvSpPr>
        <p:spPr>
          <a:xfrm>
            <a:off x="2301875" y="5963942"/>
            <a:ext cx="2105660" cy="461665"/>
          </a:xfrm>
          <a:prstGeom prst="rect">
            <a:avLst/>
          </a:prstGeom>
          <a:noFill/>
        </p:spPr>
        <p:txBody>
          <a:bodyPr wrap="square" rtlCol="0">
            <a:spAutoFit/>
          </a:bodyPr>
          <a:lstStyle/>
          <a:p>
            <a:r>
              <a:rPr kumimoji="1" lang="en-US" altLang="zh-CN" sz="2400">
                <a:latin typeface="+mn-ea"/>
              </a:rPr>
              <a:t>3</a:t>
            </a:r>
            <a:r>
              <a:rPr kumimoji="1" lang="zh-CN" altLang="en-US" sz="2400" dirty="0">
                <a:latin typeface="+mn-ea"/>
              </a:rPr>
              <a:t>次重复确认</a:t>
            </a:r>
          </a:p>
        </p:txBody>
      </p:sp>
      <p:sp>
        <p:nvSpPr>
          <p:cNvPr id="37" name="文本框 36"/>
          <p:cNvSpPr txBox="1"/>
          <p:nvPr/>
        </p:nvSpPr>
        <p:spPr>
          <a:xfrm>
            <a:off x="7981950" y="5959498"/>
            <a:ext cx="2105660" cy="461665"/>
          </a:xfrm>
          <a:prstGeom prst="rect">
            <a:avLst/>
          </a:prstGeom>
          <a:noFill/>
        </p:spPr>
        <p:txBody>
          <a:bodyPr wrap="square" rtlCol="0">
            <a:spAutoFit/>
          </a:bodyPr>
          <a:lstStyle/>
          <a:p>
            <a:r>
              <a:rPr kumimoji="1" lang="zh-CN" altLang="en-US" sz="2400" dirty="0">
                <a:latin typeface="+mn-ea"/>
              </a:rPr>
              <a:t>计时器超时</a:t>
            </a:r>
          </a:p>
        </p:txBody>
      </p:sp>
      <p:sp>
        <p:nvSpPr>
          <p:cNvPr id="47" name="矩形 46"/>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
        <p:nvSpPr>
          <p:cNvPr id="50" name="文本框 49"/>
          <p:cNvSpPr txBox="1"/>
          <p:nvPr/>
        </p:nvSpPr>
        <p:spPr>
          <a:xfrm>
            <a:off x="10806022" y="5227532"/>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
        <p:nvSpPr>
          <p:cNvPr id="53" name="文本框 52"/>
          <p:cNvSpPr txBox="1"/>
          <p:nvPr/>
        </p:nvSpPr>
        <p:spPr>
          <a:xfrm>
            <a:off x="6099267" y="531237"/>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54" name="文本框 53"/>
          <p:cNvSpPr txBox="1"/>
          <p:nvPr/>
        </p:nvSpPr>
        <p:spPr>
          <a:xfrm>
            <a:off x="194350" y="531237"/>
            <a:ext cx="1871097"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窗口大小</a:t>
            </a:r>
            <a:r>
              <a:rPr kumimoji="1" lang="en-US" altLang="zh-CN" dirty="0">
                <a:latin typeface="Microsoft YaHei" charset="-122"/>
                <a:ea typeface="Microsoft YaHei" charset="-122"/>
                <a:cs typeface="Microsoft YaHei" charset="-122"/>
              </a:rPr>
              <a:t>(MSS)</a:t>
            </a:r>
            <a:endParaRPr kumimoji="1" lang="zh-CN" altLang="en-US" dirty="0">
              <a:latin typeface="Microsoft YaHei" charset="-122"/>
              <a:ea typeface="Microsoft YaHei" charset="-122"/>
              <a:cs typeface="Microsoft YaHei" charset="-122"/>
            </a:endParaRPr>
          </a:p>
        </p:txBody>
      </p:sp>
      <p:sp>
        <p:nvSpPr>
          <p:cNvPr id="55" name="文本框 54"/>
          <p:cNvSpPr txBox="1"/>
          <p:nvPr/>
        </p:nvSpPr>
        <p:spPr>
          <a:xfrm>
            <a:off x="334645" y="5170389"/>
            <a:ext cx="1359943" cy="369332"/>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时间</a:t>
            </a:r>
            <a:r>
              <a:rPr kumimoji="1" lang="en-US" altLang="zh-CN" dirty="0">
                <a:latin typeface="Microsoft YaHei" charset="-122"/>
                <a:ea typeface="Microsoft YaHei" charset="-122"/>
                <a:cs typeface="Microsoft YaHei" charset="-122"/>
              </a:rPr>
              <a:t>(RTT)</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0856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矩形 17"/>
          <p:cNvSpPr/>
          <p:nvPr/>
        </p:nvSpPr>
        <p:spPr>
          <a:xfrm>
            <a:off x="423866" y="2363212"/>
            <a:ext cx="11655425" cy="1754326"/>
          </a:xfrm>
          <a:prstGeom prst="rect">
            <a:avLst/>
          </a:prstGeom>
        </p:spPr>
        <p:txBody>
          <a:bodyPr wrap="square">
            <a:spAutoFit/>
          </a:bodyPr>
          <a:lstStyle/>
          <a:p>
            <a:pPr>
              <a:lnSpc>
                <a:spcPct val="150000"/>
              </a:lnSpc>
            </a:pPr>
            <a:r>
              <a:rPr lang="zh-CN" altLang="en-US" sz="2400" noProof="1">
                <a:latin typeface="Microsoft YaHei" charset="-122"/>
                <a:ea typeface="Microsoft YaHei" charset="-122"/>
                <a:cs typeface="Microsoft YaHei" charset="-122"/>
              </a:rPr>
              <a:t>五、窗口调整的基本策略</a:t>
            </a:r>
            <a:r>
              <a:rPr lang="en-US" altLang="zh-CN" sz="2400" noProof="1">
                <a:latin typeface="Microsoft YaHei" charset="-122"/>
                <a:ea typeface="Microsoft YaHei" charset="-122"/>
                <a:cs typeface="Microsoft YaHei" charset="-122"/>
              </a:rPr>
              <a:t> (Additive Increase,Multiplicative Decrease</a:t>
            </a:r>
            <a:r>
              <a:rPr lang="zh-CN" altLang="en-US" sz="2400" noProof="1">
                <a:latin typeface="Microsoft YaHei" charset="-122"/>
                <a:ea typeface="Microsoft YaHei" charset="-122"/>
                <a:cs typeface="Microsoft YaHei" charset="-122"/>
              </a:rPr>
              <a:t> ，</a:t>
            </a:r>
            <a:r>
              <a:rPr lang="en-US" altLang="zh-CN" sz="2400" noProof="1">
                <a:latin typeface="Microsoft YaHei" charset="-122"/>
                <a:ea typeface="Microsoft YaHei" charset="-122"/>
                <a:cs typeface="Microsoft YaHei" charset="-122"/>
              </a:rPr>
              <a:t>AIMD)</a:t>
            </a:r>
            <a:r>
              <a:rPr lang="zh-CN" altLang="en-US" sz="2400" noProof="1">
                <a:latin typeface="Microsoft YaHei" charset="-122"/>
                <a:ea typeface="Microsoft YaHei" charset="-122"/>
                <a:cs typeface="Microsoft YaHei" charset="-122"/>
              </a:rPr>
              <a:t>：</a:t>
            </a:r>
            <a:endParaRPr lang="en-US" altLang="zh-CN" sz="2400" noProof="1">
              <a:latin typeface="Microsoft YaHei" charset="-122"/>
              <a:ea typeface="Microsoft YaHei" charset="-122"/>
              <a:cs typeface="Microsoft YaHei" charset="-122"/>
            </a:endParaRPr>
          </a:p>
          <a:p>
            <a:pPr>
              <a:lnSpc>
                <a:spcPct val="150000"/>
              </a:lnSpc>
            </a:pPr>
            <a:r>
              <a:rPr lang="zh-CN" altLang="en-US" sz="2400" noProof="1">
                <a:latin typeface="Microsoft YaHei" charset="-122"/>
                <a:ea typeface="Microsoft YaHei" charset="-122"/>
                <a:cs typeface="Microsoft YaHei" charset="-122"/>
              </a:rPr>
              <a:t>       网络未发生拥塞时，逐渐“加性”增大窗口。</a:t>
            </a:r>
            <a:endParaRPr lang="en-US" altLang="zh-CN" sz="2400" noProof="1">
              <a:latin typeface="Microsoft YaHei" charset="-122"/>
              <a:ea typeface="Microsoft YaHei" charset="-122"/>
              <a:cs typeface="Microsoft YaHei" charset="-122"/>
            </a:endParaRPr>
          </a:p>
          <a:p>
            <a:pPr>
              <a:lnSpc>
                <a:spcPct val="150000"/>
              </a:lnSpc>
            </a:pPr>
            <a:r>
              <a:rPr lang="zh-CN" altLang="en-US" sz="2400" noProof="1">
                <a:latin typeface="Microsoft YaHei" charset="-122"/>
                <a:ea typeface="Microsoft YaHei" charset="-122"/>
                <a:cs typeface="Microsoft YaHei" charset="-122"/>
              </a:rPr>
              <a:t>       网络拥塞时“乘性”减小窗口。</a:t>
            </a:r>
          </a:p>
        </p:txBody>
      </p:sp>
      <p:sp>
        <p:nvSpPr>
          <p:cNvPr id="13"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4" name="组合 11"/>
          <p:cNvGrpSpPr/>
          <p:nvPr/>
        </p:nvGrpSpPr>
        <p:grpSpPr>
          <a:xfrm>
            <a:off x="7766755" y="393621"/>
            <a:ext cx="4430675" cy="1735745"/>
            <a:chOff x="6710810" y="281374"/>
            <a:chExt cx="4231186" cy="1651846"/>
          </a:xfrm>
        </p:grpSpPr>
        <p:sp>
          <p:nvSpPr>
            <p:cNvPr id="19" name="左大括号 18"/>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2" name="矩形 21"/>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3" name="矩形 22"/>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0" name="矩形 29"/>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83214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3000"/>
            <a:lum/>
          </a:blip>
          <a:srcRect/>
          <a:stretch>
            <a:fillRect t="-17000" b="-17000"/>
          </a:stretch>
        </a:blipFill>
        <a:effectLst/>
      </p:bgPr>
    </p:bg>
    <p:spTree>
      <p:nvGrpSpPr>
        <p:cNvPr id="1" name=""/>
        <p:cNvGrpSpPr/>
        <p:nvPr/>
      </p:nvGrpSpPr>
      <p:grpSpPr>
        <a:xfrm>
          <a:off x="0" y="0"/>
          <a:ext cx="0" cy="0"/>
          <a:chOff x="0" y="0"/>
          <a:chExt cx="0" cy="0"/>
        </a:xfrm>
      </p:grpSpPr>
      <p:sp>
        <p:nvSpPr>
          <p:cNvPr id="18" name="矩形 17"/>
          <p:cNvSpPr/>
          <p:nvPr/>
        </p:nvSpPr>
        <p:spPr>
          <a:xfrm>
            <a:off x="745062" y="2021148"/>
            <a:ext cx="9326454" cy="1135054"/>
          </a:xfrm>
          <a:prstGeom prst="rect">
            <a:avLst/>
          </a:prstGeom>
        </p:spPr>
        <p:txBody>
          <a:bodyPr wrap="square">
            <a:spAutoFit/>
          </a:bodyPr>
          <a:lstStyle/>
          <a:p>
            <a:pPr>
              <a:lnSpc>
                <a:spcPct val="150000"/>
              </a:lnSpc>
            </a:pPr>
            <a:r>
              <a:rPr lang="zh-CN" altLang="en-US" sz="2400" noProof="1">
                <a:latin typeface="Microsoft YaHei" charset="-122"/>
                <a:ea typeface="Microsoft YaHei" charset="-122"/>
                <a:cs typeface="Microsoft YaHei" charset="-122"/>
              </a:rPr>
              <a:t>六、拥塞预防策略：</a:t>
            </a:r>
            <a:endParaRPr lang="en-US" altLang="zh-CN" sz="2400" noProof="1">
              <a:latin typeface="Microsoft YaHei" charset="-122"/>
              <a:ea typeface="Microsoft YaHei" charset="-122"/>
              <a:cs typeface="Microsoft YaHei" charset="-122"/>
            </a:endParaRPr>
          </a:p>
          <a:p>
            <a:pPr>
              <a:lnSpc>
                <a:spcPct val="150000"/>
              </a:lnSpc>
            </a:pPr>
            <a:r>
              <a:rPr lang="zh-CN" altLang="en-US" sz="2400" noProof="1">
                <a:latin typeface="Microsoft YaHei" charset="-122"/>
                <a:ea typeface="Microsoft YaHei" charset="-122"/>
                <a:cs typeface="Microsoft YaHei" charset="-122"/>
              </a:rPr>
              <a:t>             流量整形技术：规范主机向网络发送数据的流量。 </a:t>
            </a:r>
          </a:p>
        </p:txBody>
      </p:sp>
      <p:sp>
        <p:nvSpPr>
          <p:cNvPr id="13" name="文本框 2"/>
          <p:cNvSpPr txBox="1"/>
          <p:nvPr>
            <p:custDataLst>
              <p:tags r:id="rId1"/>
            </p:custDataLst>
          </p:nvPr>
        </p:nvSpPr>
        <p:spPr>
          <a:xfrm>
            <a:off x="431925" y="740539"/>
            <a:ext cx="5414239"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3.5.5</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拥塞控制</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选择、综合</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14" name="组合 11"/>
          <p:cNvGrpSpPr/>
          <p:nvPr/>
        </p:nvGrpSpPr>
        <p:grpSpPr>
          <a:xfrm>
            <a:off x="7766755" y="393621"/>
            <a:ext cx="4430675" cy="1735745"/>
            <a:chOff x="6710810" y="281374"/>
            <a:chExt cx="4231186" cy="1651846"/>
          </a:xfrm>
        </p:grpSpPr>
        <p:sp>
          <p:nvSpPr>
            <p:cNvPr id="19" name="左大括号 18"/>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330189" y="958538"/>
              <a:ext cx="1498987" cy="283136"/>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2" name="矩形 21"/>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3" name="矩形 22"/>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319797" y="1297120"/>
              <a:ext cx="1058109" cy="283136"/>
            </a:xfrm>
            <a:prstGeom prst="rect">
              <a:avLst/>
            </a:prstGeom>
          </p:spPr>
          <p:txBody>
            <a:bodyPr wrap="none">
              <a:spAutoFit/>
            </a:bodyPr>
            <a:lstStyle/>
            <a:p>
              <a:pPr algn="ctr">
                <a:lnSpc>
                  <a:spcPts val="1600"/>
                </a:lnSpc>
              </a:pPr>
              <a:r>
                <a:rPr lang="zh-CN" altLang="en-US" dirty="0">
                  <a:solidFill>
                    <a:schemeClr val="tx1"/>
                  </a:solidFill>
                  <a:latin typeface="黑体" panose="02010609060101010101" pitchFamily="49" charset="-122"/>
                  <a:ea typeface="黑体" panose="02010609060101010101" pitchFamily="49" charset="-122"/>
                  <a:sym typeface="+mn-ea"/>
                </a:rPr>
                <a:t>流量控制</a:t>
              </a:r>
              <a:endParaRPr lang="zh-CN" altLang="en-US" kern="900" spc="-100" dirty="0">
                <a:solidFill>
                  <a:schemeClr val="tx1"/>
                </a:solidFill>
                <a:latin typeface="黑体" panose="02010609060101010101" pitchFamily="49" charset="-122"/>
                <a:ea typeface="黑体" panose="02010609060101010101" pitchFamily="49" charset="-122"/>
                <a:sym typeface="+mn-ea"/>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solidFill>
                    <a:schemeClr val="accent6"/>
                  </a:solidFill>
                  <a:latin typeface="黑体" panose="02010609060101010101" pitchFamily="49" charset="-122"/>
                  <a:ea typeface="黑体" panose="02010609060101010101" pitchFamily="49" charset="-122"/>
                  <a:sym typeface="+mn-ea"/>
                </a:rPr>
                <a:t>拥塞控制</a:t>
              </a:r>
              <a:endParaRPr lang="zh-CN" altLang="en-US" kern="900" spc="-100" dirty="0">
                <a:solidFill>
                  <a:schemeClr val="accent6"/>
                </a:solidFill>
                <a:latin typeface="黑体" panose="02010609060101010101" pitchFamily="49" charset="-122"/>
                <a:ea typeface="黑体" panose="02010609060101010101" pitchFamily="49" charset="-122"/>
                <a:sym typeface="+mn-ea"/>
              </a:endParaRPr>
            </a:p>
          </p:txBody>
        </p:sp>
      </p:grpSp>
      <p:sp>
        <p:nvSpPr>
          <p:cNvPr id="30" name="矩形 29"/>
          <p:cNvSpPr/>
          <p:nvPr/>
        </p:nvSpPr>
        <p:spPr>
          <a:xfrm>
            <a:off x="0" y="151781"/>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3.5.5</a:t>
            </a:r>
            <a:r>
              <a:rPr lang="zh-CN" altLang="en-US" sz="1200" dirty="0">
                <a:solidFill>
                  <a:schemeClr val="bg1">
                    <a:lumMod val="75000"/>
                  </a:schemeClr>
                </a:solidFill>
                <a:latin typeface="SimSun" charset="-122"/>
                <a:ea typeface="SimSun" charset="-122"/>
                <a:cs typeface="SimSun" charset="-122"/>
              </a:rPr>
              <a:t>五、</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拥塞控制</a:t>
            </a:r>
          </a:p>
        </p:txBody>
      </p:sp>
    </p:spTree>
    <p:extLst>
      <p:ext uri="{BB962C8B-B14F-4D97-AF65-F5344CB8AC3E}">
        <p14:creationId xmlns:p14="http://schemas.microsoft.com/office/powerpoint/2010/main" val="1950035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1654810" y="1443990"/>
            <a:ext cx="8007985" cy="3695065"/>
          </a:xfrm>
          <a:prstGeom prst="rect">
            <a:avLst/>
          </a:prstGeom>
          <a:noFill/>
        </p:spPr>
        <p:txBody>
          <a:bodyPr wrap="square" rtlCol="0" anchor="t">
            <a:spAutoFit/>
          </a:bodyPr>
          <a:lstStyle/>
          <a:p>
            <a:pPr fontAlgn="auto">
              <a:lnSpc>
                <a:spcPct val="150000"/>
              </a:lnSpc>
            </a:pPr>
            <a:r>
              <a:rPr lang="en-US" altLang="zh-CN" sz="2130"/>
              <a:t>      </a:t>
            </a:r>
            <a:r>
              <a:rPr lang="zh-CN" altLang="en-US" sz="2130"/>
              <a:t>在拥塞控制过程中，在（</a:t>
            </a:r>
            <a:r>
              <a:rPr lang="en-US" altLang="zh-CN" sz="2130">
                <a:solidFill>
                  <a:schemeClr val="bg2"/>
                </a:solidFill>
              </a:rPr>
              <a:t>A</a:t>
            </a:r>
            <a:r>
              <a:rPr lang="zh-CN" altLang="en-US" sz="2130"/>
              <a:t>）阶段，每经过1个从发出到收到确认时间间隔 RTT, 拥塞窗口的大小就加倍。</a:t>
            </a:r>
          </a:p>
          <a:p>
            <a:endParaRPr lang="zh-CN" altLang="en-US" sz="2130"/>
          </a:p>
          <a:p>
            <a:r>
              <a:rPr lang="zh-CN" altLang="en-US" sz="2130"/>
              <a:t>A:慢启动</a:t>
            </a:r>
          </a:p>
          <a:p>
            <a:endParaRPr lang="zh-CN" altLang="en-US" sz="2130"/>
          </a:p>
          <a:p>
            <a:r>
              <a:rPr lang="zh-CN" altLang="en-US" sz="2130"/>
              <a:t>B:拥塞避免</a:t>
            </a:r>
          </a:p>
          <a:p>
            <a:endParaRPr lang="zh-CN" altLang="en-US" sz="2130"/>
          </a:p>
          <a:p>
            <a:r>
              <a:rPr lang="zh-CN" altLang="en-US" sz="2130"/>
              <a:t>C:快速重传</a:t>
            </a:r>
          </a:p>
          <a:p>
            <a:endParaRPr lang="zh-CN" altLang="en-US" sz="2130"/>
          </a:p>
          <a:p>
            <a:r>
              <a:rPr lang="zh-CN" altLang="en-US" sz="2130"/>
              <a:t>D:快速恢复</a:t>
            </a:r>
          </a:p>
        </p:txBody>
      </p:sp>
      <p:pic>
        <p:nvPicPr>
          <p:cNvPr id="6" name="图片 5"/>
          <p:cNvPicPr>
            <a:picLocks noChangeAspect="1"/>
          </p:cNvPicPr>
          <p:nvPr/>
        </p:nvPicPr>
        <p:blipFill>
          <a:blip r:embed="rId2"/>
          <a:stretch>
            <a:fillRect/>
          </a:stretch>
        </p:blipFill>
        <p:spPr>
          <a:xfrm>
            <a:off x="620387" y="0"/>
            <a:ext cx="1411620" cy="1627740"/>
          </a:xfrm>
          <a:prstGeom prst="rect">
            <a:avLst/>
          </a:prstGeom>
        </p:spPr>
      </p:pic>
    </p:spTree>
    <p:extLst>
      <p:ext uri="{BB962C8B-B14F-4D97-AF65-F5344CB8AC3E}">
        <p14:creationId xmlns:p14="http://schemas.microsoft.com/office/powerpoint/2010/main" val="2086141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1654810" y="1443990"/>
            <a:ext cx="8007985" cy="3695065"/>
          </a:xfrm>
          <a:prstGeom prst="rect">
            <a:avLst/>
          </a:prstGeom>
          <a:noFill/>
        </p:spPr>
        <p:txBody>
          <a:bodyPr wrap="square" rtlCol="0" anchor="t">
            <a:spAutoFit/>
          </a:bodyPr>
          <a:lstStyle/>
          <a:p>
            <a:pPr fontAlgn="auto">
              <a:lnSpc>
                <a:spcPct val="150000"/>
              </a:lnSpc>
            </a:pPr>
            <a:r>
              <a:rPr lang="en-US" altLang="zh-CN" sz="2130" dirty="0"/>
              <a:t>      </a:t>
            </a:r>
            <a:r>
              <a:rPr lang="zh-CN" altLang="en-US" sz="2130" dirty="0"/>
              <a:t>在拥塞控制过程中，在（</a:t>
            </a:r>
            <a:r>
              <a:rPr lang="en-US" altLang="zh-CN" sz="2130" dirty="0">
                <a:solidFill>
                  <a:schemeClr val="accent6"/>
                </a:solidFill>
              </a:rPr>
              <a:t>A</a:t>
            </a:r>
            <a:r>
              <a:rPr lang="zh-CN" altLang="en-US" sz="2130" dirty="0"/>
              <a:t>）阶段，每经过1个从发出到收到确认时间间隔 RTT, </a:t>
            </a:r>
            <a:r>
              <a:rPr lang="zh-CN" altLang="en-US" sz="2125" dirty="0">
                <a:sym typeface="+mn-ea"/>
              </a:rPr>
              <a:t>拥塞窗口的大小就加倍。</a:t>
            </a:r>
            <a:endParaRPr lang="zh-CN" altLang="en-US" sz="2130" dirty="0"/>
          </a:p>
          <a:p>
            <a:endParaRPr lang="zh-CN" altLang="en-US" sz="2130" dirty="0"/>
          </a:p>
          <a:p>
            <a:r>
              <a:rPr lang="zh-CN" altLang="en-US" sz="2130" dirty="0">
                <a:solidFill>
                  <a:schemeClr val="accent6"/>
                </a:solidFill>
              </a:rPr>
              <a:t>A:慢启动</a:t>
            </a:r>
          </a:p>
          <a:p>
            <a:endParaRPr lang="zh-CN" altLang="en-US" sz="2130" dirty="0"/>
          </a:p>
          <a:p>
            <a:r>
              <a:rPr lang="zh-CN" altLang="en-US" sz="2130" dirty="0"/>
              <a:t>B:拥塞避免</a:t>
            </a:r>
          </a:p>
          <a:p>
            <a:endParaRPr lang="zh-CN" altLang="en-US" sz="2130" dirty="0"/>
          </a:p>
          <a:p>
            <a:r>
              <a:rPr lang="zh-CN" altLang="en-US" sz="2130" dirty="0"/>
              <a:t>C:快速重传</a:t>
            </a:r>
          </a:p>
          <a:p>
            <a:endParaRPr lang="zh-CN" altLang="en-US" sz="2130" dirty="0"/>
          </a:p>
          <a:p>
            <a:r>
              <a:rPr lang="zh-CN" altLang="en-US" sz="2130" dirty="0"/>
              <a:t>D:快速恢复</a:t>
            </a:r>
          </a:p>
        </p:txBody>
      </p:sp>
      <p:pic>
        <p:nvPicPr>
          <p:cNvPr id="6" name="图片 5"/>
          <p:cNvPicPr>
            <a:picLocks noChangeAspect="1"/>
          </p:cNvPicPr>
          <p:nvPr/>
        </p:nvPicPr>
        <p:blipFill>
          <a:blip r:embed="rId2"/>
          <a:stretch>
            <a:fillRect/>
          </a:stretch>
        </p:blipFill>
        <p:spPr>
          <a:xfrm>
            <a:off x="620387" y="0"/>
            <a:ext cx="1411620" cy="1627740"/>
          </a:xfrm>
          <a:prstGeom prst="rect">
            <a:avLst/>
          </a:prstGeom>
        </p:spPr>
      </p:pic>
    </p:spTree>
    <p:extLst>
      <p:ext uri="{BB962C8B-B14F-4D97-AF65-F5344CB8AC3E}">
        <p14:creationId xmlns:p14="http://schemas.microsoft.com/office/powerpoint/2010/main" val="1960119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1654810" y="1443990"/>
            <a:ext cx="8007985" cy="3475567"/>
          </a:xfrm>
          <a:prstGeom prst="rect">
            <a:avLst/>
          </a:prstGeom>
          <a:noFill/>
        </p:spPr>
        <p:txBody>
          <a:bodyPr wrap="square" rtlCol="0" anchor="t">
            <a:spAutoFit/>
          </a:bodyPr>
          <a:lstStyle/>
          <a:p>
            <a:pPr fontAlgn="auto">
              <a:lnSpc>
                <a:spcPct val="150000"/>
              </a:lnSpc>
            </a:pPr>
            <a:r>
              <a:rPr lang="en-US" altLang="zh-CN" sz="2130" dirty="0"/>
              <a:t>TCP</a:t>
            </a:r>
            <a:r>
              <a:rPr lang="zh-CN" altLang="en-US" sz="2130" dirty="0"/>
              <a:t>在拥塞控制过程中，（）算法的基本思想是当发生</a:t>
            </a:r>
            <a:r>
              <a:rPr lang="en-US" altLang="zh-CN" sz="2130" dirty="0"/>
              <a:t>3</a:t>
            </a:r>
            <a:r>
              <a:rPr lang="zh-CN" altLang="en-US" sz="2130" dirty="0"/>
              <a:t>次重复确认时，不再重新从慢启动阶段开 始，而是从新的阈值开始，直接进入拥塞避免阶段。</a:t>
            </a:r>
          </a:p>
          <a:p>
            <a:pPr fontAlgn="auto">
              <a:lnSpc>
                <a:spcPct val="150000"/>
              </a:lnSpc>
            </a:pPr>
            <a:r>
              <a:rPr lang="en-US" altLang="zh-CN" sz="2130" dirty="0"/>
              <a:t>A:</a:t>
            </a:r>
            <a:r>
              <a:rPr lang="zh-CN" altLang="en-US" sz="2130" dirty="0"/>
              <a:t>慢启动</a:t>
            </a:r>
          </a:p>
          <a:p>
            <a:pPr fontAlgn="auto">
              <a:lnSpc>
                <a:spcPct val="150000"/>
              </a:lnSpc>
            </a:pPr>
            <a:r>
              <a:rPr lang="en-US" altLang="zh-CN" sz="2130" dirty="0"/>
              <a:t>B:</a:t>
            </a:r>
            <a:r>
              <a:rPr lang="zh-CN" altLang="en-US" sz="2130" dirty="0"/>
              <a:t>拥塞避免</a:t>
            </a:r>
          </a:p>
          <a:p>
            <a:pPr fontAlgn="auto">
              <a:lnSpc>
                <a:spcPct val="150000"/>
              </a:lnSpc>
            </a:pPr>
            <a:r>
              <a:rPr lang="en-US" altLang="zh-CN" sz="2130" dirty="0"/>
              <a:t>C:</a:t>
            </a:r>
            <a:r>
              <a:rPr lang="zh-CN" altLang="en-US" sz="2130" dirty="0"/>
              <a:t>快速重传</a:t>
            </a:r>
          </a:p>
          <a:p>
            <a:pPr fontAlgn="auto">
              <a:lnSpc>
                <a:spcPct val="150000"/>
              </a:lnSpc>
            </a:pPr>
            <a:r>
              <a:rPr lang="en-US" altLang="zh-CN" sz="2130" dirty="0"/>
              <a:t>D:</a:t>
            </a:r>
            <a:r>
              <a:rPr lang="zh-CN" altLang="en-US" sz="2130" dirty="0"/>
              <a:t>快速恢复</a:t>
            </a:r>
          </a:p>
        </p:txBody>
      </p:sp>
      <p:pic>
        <p:nvPicPr>
          <p:cNvPr id="6" name="图片 5"/>
          <p:cNvPicPr>
            <a:picLocks noChangeAspect="1"/>
          </p:cNvPicPr>
          <p:nvPr/>
        </p:nvPicPr>
        <p:blipFill>
          <a:blip r:embed="rId2"/>
          <a:stretch>
            <a:fillRect/>
          </a:stretch>
        </p:blipFill>
        <p:spPr>
          <a:xfrm>
            <a:off x="620387" y="0"/>
            <a:ext cx="1411620" cy="1627740"/>
          </a:xfrm>
          <a:prstGeom prst="rect">
            <a:avLst/>
          </a:prstGeom>
        </p:spPr>
      </p:pic>
    </p:spTree>
    <p:extLst>
      <p:ext uri="{BB962C8B-B14F-4D97-AF65-F5344CB8AC3E}">
        <p14:creationId xmlns:p14="http://schemas.microsoft.com/office/powerpoint/2010/main" val="777179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2"/>
          <p:cNvSpPr txBox="1"/>
          <p:nvPr/>
        </p:nvSpPr>
        <p:spPr>
          <a:xfrm>
            <a:off x="1654810" y="1443990"/>
            <a:ext cx="8007985" cy="3534044"/>
          </a:xfrm>
          <a:prstGeom prst="rect">
            <a:avLst/>
          </a:prstGeom>
          <a:noFill/>
        </p:spPr>
        <p:txBody>
          <a:bodyPr wrap="square" rtlCol="0" anchor="t">
            <a:spAutoFit/>
          </a:bodyPr>
          <a:lstStyle/>
          <a:p>
            <a:pPr fontAlgn="auto">
              <a:lnSpc>
                <a:spcPct val="150000"/>
              </a:lnSpc>
            </a:pPr>
            <a:r>
              <a:rPr lang="en-US" altLang="zh-CN" sz="2130" dirty="0"/>
              <a:t>TCP</a:t>
            </a:r>
            <a:r>
              <a:rPr lang="zh-CN" altLang="en-US" sz="2130" dirty="0"/>
              <a:t>在拥塞控制过程中，（）算法的基本思想是当发生</a:t>
            </a:r>
            <a:r>
              <a:rPr lang="en-US" altLang="zh-CN" sz="2130" dirty="0"/>
              <a:t>3</a:t>
            </a:r>
            <a:r>
              <a:rPr lang="zh-CN" altLang="en-US" sz="2130" dirty="0"/>
              <a:t>次重复确认时，不再重新从慢启动阶段开 始，而是从新的阈值开始，直接进入拥塞避免阶段。</a:t>
            </a:r>
          </a:p>
          <a:p>
            <a:pPr fontAlgn="auto">
              <a:lnSpc>
                <a:spcPct val="150000"/>
              </a:lnSpc>
            </a:pPr>
            <a:r>
              <a:rPr lang="en-US" altLang="zh-CN" sz="2130" dirty="0"/>
              <a:t>A:</a:t>
            </a:r>
            <a:r>
              <a:rPr lang="zh-CN" altLang="en-US" sz="2130" dirty="0"/>
              <a:t>慢启动</a:t>
            </a:r>
          </a:p>
          <a:p>
            <a:pPr fontAlgn="auto">
              <a:lnSpc>
                <a:spcPct val="150000"/>
              </a:lnSpc>
            </a:pPr>
            <a:r>
              <a:rPr lang="en-US" altLang="zh-CN" sz="2130" dirty="0"/>
              <a:t>B:</a:t>
            </a:r>
            <a:r>
              <a:rPr lang="zh-CN" altLang="en-US" sz="2130" dirty="0"/>
              <a:t>拥塞避免</a:t>
            </a:r>
          </a:p>
          <a:p>
            <a:pPr fontAlgn="auto">
              <a:lnSpc>
                <a:spcPct val="150000"/>
              </a:lnSpc>
            </a:pPr>
            <a:r>
              <a:rPr lang="en-US" altLang="zh-CN" sz="2130" dirty="0"/>
              <a:t>C:</a:t>
            </a:r>
            <a:r>
              <a:rPr lang="zh-CN" altLang="en-US" sz="2130" dirty="0"/>
              <a:t>快速重传</a:t>
            </a:r>
          </a:p>
          <a:p>
            <a:pPr fontAlgn="auto">
              <a:lnSpc>
                <a:spcPct val="150000"/>
              </a:lnSpc>
            </a:pPr>
            <a:r>
              <a:rPr lang="en-US" altLang="zh-CN" sz="2130" dirty="0">
                <a:solidFill>
                  <a:srgbClr val="FF0000"/>
                </a:solidFill>
              </a:rPr>
              <a:t>D:</a:t>
            </a:r>
            <a:r>
              <a:rPr lang="zh-CN" altLang="en-US" sz="2130" dirty="0">
                <a:solidFill>
                  <a:srgbClr val="FF0000"/>
                </a:solidFill>
              </a:rPr>
              <a:t>快速恢复</a:t>
            </a:r>
          </a:p>
        </p:txBody>
      </p:sp>
      <p:pic>
        <p:nvPicPr>
          <p:cNvPr id="6" name="图片 5"/>
          <p:cNvPicPr>
            <a:picLocks noChangeAspect="1"/>
          </p:cNvPicPr>
          <p:nvPr/>
        </p:nvPicPr>
        <p:blipFill>
          <a:blip r:embed="rId2"/>
          <a:stretch>
            <a:fillRect/>
          </a:stretch>
        </p:blipFill>
        <p:spPr>
          <a:xfrm>
            <a:off x="620387" y="0"/>
            <a:ext cx="1411620" cy="1627740"/>
          </a:xfrm>
          <a:prstGeom prst="rect">
            <a:avLst/>
          </a:prstGeom>
        </p:spPr>
      </p:pic>
    </p:spTree>
    <p:extLst>
      <p:ext uri="{BB962C8B-B14F-4D97-AF65-F5344CB8AC3E}">
        <p14:creationId xmlns:p14="http://schemas.microsoft.com/office/powerpoint/2010/main" val="81903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2781191"/>
            <a:ext cx="1716288" cy="1134413"/>
          </a:xfrm>
          <a:prstGeom prst="rect">
            <a:avLst/>
          </a:prstGeom>
          <a:noFill/>
        </p:spPr>
        <p:txBody>
          <a:bodyPr wrap="square" rtlCol="0">
            <a:spAutoFit/>
          </a:bodyPr>
          <a:lstStyle/>
          <a:p>
            <a:pPr>
              <a:lnSpc>
                <a:spcPct val="150000"/>
              </a:lnSpc>
            </a:pPr>
            <a:r>
              <a:rPr lang="zh-CN" altLang="en-US" sz="2400" dirty="0"/>
              <a:t>传输控制协议（</a:t>
            </a:r>
            <a:r>
              <a:rPr lang="en-US" altLang="zh-CN" sz="2400" dirty="0"/>
              <a:t>TCP</a:t>
            </a:r>
            <a:r>
              <a:rPr lang="zh-CN" altLang="en-US" sz="2400" dirty="0"/>
              <a:t>）</a:t>
            </a:r>
          </a:p>
        </p:txBody>
      </p:sp>
      <p:sp>
        <p:nvSpPr>
          <p:cNvPr id="9" name="文本框 8"/>
          <p:cNvSpPr txBox="1"/>
          <p:nvPr/>
        </p:nvSpPr>
        <p:spPr>
          <a:xfrm>
            <a:off x="2254133" y="1570038"/>
            <a:ext cx="4763643" cy="3785652"/>
          </a:xfrm>
          <a:prstGeom prst="rect">
            <a:avLst/>
          </a:prstGeom>
          <a:noFill/>
        </p:spPr>
        <p:txBody>
          <a:bodyPr wrap="square" rtlCol="0">
            <a:spAutoFit/>
          </a:bodyPr>
          <a:lstStyle/>
          <a:p>
            <a:pPr>
              <a:lnSpc>
                <a:spcPct val="200000"/>
              </a:lnSpc>
            </a:pPr>
            <a:r>
              <a:rPr lang="en-US" altLang="zh-CN" sz="2400" dirty="0"/>
              <a:t>TCP</a:t>
            </a:r>
            <a:r>
              <a:rPr lang="zh-CN" altLang="en-US" sz="2400" dirty="0"/>
              <a:t>报文段结构</a:t>
            </a:r>
            <a:endParaRPr lang="en-US" altLang="zh-CN" sz="2400" dirty="0"/>
          </a:p>
          <a:p>
            <a:pPr>
              <a:lnSpc>
                <a:spcPct val="200000"/>
              </a:lnSpc>
            </a:pPr>
            <a:r>
              <a:rPr lang="en-US" altLang="zh-CN" sz="2400" dirty="0"/>
              <a:t>TCP</a:t>
            </a:r>
            <a:r>
              <a:rPr lang="zh-CN" altLang="en-US" sz="2400" dirty="0"/>
              <a:t>连接管理</a:t>
            </a:r>
            <a:endParaRPr lang="en-US" altLang="zh-CN" sz="2400" dirty="0"/>
          </a:p>
          <a:p>
            <a:pPr>
              <a:lnSpc>
                <a:spcPct val="200000"/>
              </a:lnSpc>
            </a:pPr>
            <a:r>
              <a:rPr lang="en-US" altLang="zh-CN" sz="2400" dirty="0"/>
              <a:t>TCP</a:t>
            </a:r>
            <a:r>
              <a:rPr lang="zh-CN" altLang="en-US" sz="2400" dirty="0"/>
              <a:t>可靠数据传输</a:t>
            </a:r>
            <a:endParaRPr lang="en-US" altLang="zh-CN" sz="2400" dirty="0"/>
          </a:p>
          <a:p>
            <a:pPr>
              <a:lnSpc>
                <a:spcPct val="200000"/>
              </a:lnSpc>
            </a:pPr>
            <a:r>
              <a:rPr lang="en-US" altLang="zh-CN" sz="2400" dirty="0"/>
              <a:t>TCP</a:t>
            </a:r>
            <a:r>
              <a:rPr lang="zh-CN" altLang="en-US" sz="2400" dirty="0"/>
              <a:t>流量控制</a:t>
            </a:r>
            <a:endParaRPr lang="en-US" altLang="zh-CN" sz="2400" dirty="0"/>
          </a:p>
          <a:p>
            <a:pPr>
              <a:lnSpc>
                <a:spcPct val="200000"/>
              </a:lnSpc>
            </a:pPr>
            <a:r>
              <a:rPr lang="en-US" altLang="zh-CN" sz="2400" dirty="0">
                <a:solidFill>
                  <a:srgbClr val="FF0000"/>
                </a:solidFill>
              </a:rPr>
              <a:t>TCP</a:t>
            </a:r>
            <a:r>
              <a:rPr lang="zh-CN" altLang="en-US" sz="2400" dirty="0">
                <a:solidFill>
                  <a:srgbClr val="FF0000"/>
                </a:solidFill>
              </a:rPr>
              <a:t>拥塞控制</a:t>
            </a:r>
          </a:p>
        </p:txBody>
      </p:sp>
      <p:sp>
        <p:nvSpPr>
          <p:cNvPr id="10" name="左大括号 9"/>
          <p:cNvSpPr/>
          <p:nvPr/>
        </p:nvSpPr>
        <p:spPr>
          <a:xfrm>
            <a:off x="1716288" y="2004539"/>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00161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223326" cy="2308324"/>
          </a:xfrm>
          <a:prstGeom prst="rect">
            <a:avLst/>
          </a:prstGeom>
          <a:noFill/>
        </p:spPr>
        <p:txBody>
          <a:bodyPr wrap="square" rtlCol="0" anchor="t">
            <a:spAutoFit/>
          </a:bodyPr>
          <a:lstStyle/>
          <a:p>
            <a:pPr>
              <a:lnSpc>
                <a:spcPct val="150000"/>
              </a:lnSpc>
            </a:pPr>
            <a:r>
              <a:rPr lang="zh-CN" altLang="en-US" sz="2400" dirty="0">
                <a:latin typeface="Microsoft YaHei" charset="-122"/>
                <a:ea typeface="Microsoft YaHei" charset="-122"/>
                <a:cs typeface="Microsoft YaHei" charset="-122"/>
                <a:sym typeface="+mn-ea"/>
              </a:rPr>
              <a:t>1、在第一个慢启动阶段拥塞窗口阈值是多少？</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2、说明该过程中哪些时间段为慢启动阶段？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、第10个RTT时，发生了什么事件？</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、第16个RTT时，发生了什么事件？</a:t>
            </a: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Tree>
    <p:extLst>
      <p:ext uri="{BB962C8B-B14F-4D97-AF65-F5344CB8AC3E}">
        <p14:creationId xmlns:p14="http://schemas.microsoft.com/office/powerpoint/2010/main" val="132297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726401" cy="2308324"/>
          </a:xfrm>
          <a:prstGeom prst="rect">
            <a:avLst/>
          </a:prstGeom>
          <a:noFill/>
        </p:spPr>
        <p:txBody>
          <a:bodyPr wrap="square" rtlCol="0" anchor="t">
            <a:spAutoFit/>
          </a:bodyPr>
          <a:lstStyle/>
          <a:p>
            <a:pPr>
              <a:lnSpc>
                <a:spcPct val="150000"/>
              </a:lnSpc>
            </a:pPr>
            <a:r>
              <a:rPr lang="zh-CN" altLang="en-US" sz="2400" dirty="0">
                <a:latin typeface="Microsoft YaHei" charset="-122"/>
                <a:ea typeface="Microsoft YaHei" charset="-122"/>
                <a:cs typeface="Microsoft YaHei" charset="-122"/>
                <a:sym typeface="+mn-ea"/>
              </a:rPr>
              <a:t>1、在第一个慢启动阶段拥塞窗口阈值是多少？   </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2、说明该过程中哪些时间段为慢启动阶段？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、第10个RTT时，发生了什么事件？</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、第16个RTT时，发生了什么事件？</a:t>
            </a: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
        <p:nvSpPr>
          <p:cNvPr id="2" name="矩形 1"/>
          <p:cNvSpPr/>
          <p:nvPr/>
        </p:nvSpPr>
        <p:spPr>
          <a:xfrm>
            <a:off x="8034184" y="4429926"/>
            <a:ext cx="2308645" cy="581057"/>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答：</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rPr>
              <a:t>16MSS</a:t>
            </a:r>
          </a:p>
        </p:txBody>
      </p:sp>
    </p:spTree>
    <p:extLst>
      <p:ext uri="{BB962C8B-B14F-4D97-AF65-F5344CB8AC3E}">
        <p14:creationId xmlns:p14="http://schemas.microsoft.com/office/powerpoint/2010/main" val="1130730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726401" cy="2308324"/>
          </a:xfrm>
          <a:prstGeom prst="rect">
            <a:avLst/>
          </a:prstGeom>
          <a:noFill/>
        </p:spPr>
        <p:txBody>
          <a:bodyPr wrap="square" rtlCol="0" anchor="t">
            <a:spAutoFit/>
          </a:bodyPr>
          <a:lstStyle/>
          <a:p>
            <a:pPr>
              <a:lnSpc>
                <a:spcPct val="150000"/>
              </a:lnSpc>
            </a:pPr>
            <a:r>
              <a:rPr lang="zh-CN" altLang="en-US" sz="2400" dirty="0">
                <a:latin typeface="Microsoft YaHei" charset="-122"/>
                <a:ea typeface="Microsoft YaHei" charset="-122"/>
                <a:cs typeface="Microsoft YaHei" charset="-122"/>
                <a:sym typeface="+mn-ea"/>
              </a:rPr>
              <a:t>1、在第一个慢启动阶段拥塞窗口阈值是多少？   </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2、说明该过程中哪些时间段为慢启动阶段？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、第10个RTT时，发生了什么事件？</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、第16个RTT时，发生了什么事件？</a:t>
            </a: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
        <p:nvSpPr>
          <p:cNvPr id="2" name="矩形 1"/>
          <p:cNvSpPr/>
          <p:nvPr/>
        </p:nvSpPr>
        <p:spPr>
          <a:xfrm>
            <a:off x="8034184" y="4429926"/>
            <a:ext cx="3820405" cy="1135054"/>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答：</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rPr>
              <a:t>16MSS</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0-4RTT,17-20RTT</a:t>
            </a:r>
          </a:p>
        </p:txBody>
      </p:sp>
    </p:spTree>
    <p:extLst>
      <p:ext uri="{BB962C8B-B14F-4D97-AF65-F5344CB8AC3E}">
        <p14:creationId xmlns:p14="http://schemas.microsoft.com/office/powerpoint/2010/main" val="3601685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726401" cy="2308324"/>
          </a:xfrm>
          <a:prstGeom prst="rect">
            <a:avLst/>
          </a:prstGeom>
          <a:noFill/>
        </p:spPr>
        <p:txBody>
          <a:bodyPr wrap="square" rtlCol="0" anchor="t">
            <a:spAutoFit/>
          </a:bodyPr>
          <a:lstStyle/>
          <a:p>
            <a:pPr>
              <a:lnSpc>
                <a:spcPct val="150000"/>
              </a:lnSpc>
            </a:pPr>
            <a:r>
              <a:rPr lang="zh-CN" altLang="en-US" sz="2400" dirty="0">
                <a:latin typeface="Microsoft YaHei" charset="-122"/>
                <a:ea typeface="Microsoft YaHei" charset="-122"/>
                <a:cs typeface="Microsoft YaHei" charset="-122"/>
                <a:sym typeface="+mn-ea"/>
              </a:rPr>
              <a:t>1、在第一个慢启动阶段拥塞窗口阈值是多少？   </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2、说明该过程中哪些时间段为慢启动阶段？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、第10个RTT时，发生了什么事件？</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、第16个RTT时，发生了什么事件？</a:t>
            </a: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
        <p:nvSpPr>
          <p:cNvPr id="2" name="矩形 1"/>
          <p:cNvSpPr/>
          <p:nvPr/>
        </p:nvSpPr>
        <p:spPr>
          <a:xfrm>
            <a:off x="8034184" y="4429926"/>
            <a:ext cx="3820405" cy="1689052"/>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答：</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rPr>
              <a:t>16MSS</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0-4RTT,17-20RTT</a:t>
            </a:r>
          </a:p>
          <a:p>
            <a:pPr>
              <a:lnSpc>
                <a:spcPct val="150000"/>
              </a:lnSpc>
              <a:defRPr/>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、三次重复确认</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51205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513080" y="1394460"/>
            <a:ext cx="10049510" cy="419100"/>
          </a:xfrm>
          <a:prstGeom prst="rect">
            <a:avLst/>
          </a:prstGeom>
          <a:noFill/>
        </p:spPr>
        <p:txBody>
          <a:bodyPr wrap="square" rtlCol="0" anchor="t">
            <a:spAutoFit/>
          </a:bodyPr>
          <a:lstStyle/>
          <a:p>
            <a:r>
              <a:rPr lang="zh-CN" altLang="en-US" sz="2130" dirty="0"/>
              <a:t>下图是某个通信过程中拥塞窗口随RTT的变化过程。请回答如下问题：</a:t>
            </a:r>
          </a:p>
        </p:txBody>
      </p:sp>
      <p:pic>
        <p:nvPicPr>
          <p:cNvPr id="5" name="图片 4"/>
          <p:cNvPicPr>
            <a:picLocks noChangeAspect="1"/>
          </p:cNvPicPr>
          <p:nvPr/>
        </p:nvPicPr>
        <p:blipFill>
          <a:blip r:embed="rId3"/>
          <a:stretch>
            <a:fillRect/>
          </a:stretch>
        </p:blipFill>
        <p:spPr>
          <a:xfrm>
            <a:off x="2293620" y="1813560"/>
            <a:ext cx="5278756" cy="2744953"/>
          </a:xfrm>
          <a:prstGeom prst="rect">
            <a:avLst/>
          </a:prstGeom>
        </p:spPr>
      </p:pic>
      <p:sp>
        <p:nvSpPr>
          <p:cNvPr id="6" name="文本框 5"/>
          <p:cNvSpPr txBox="1"/>
          <p:nvPr/>
        </p:nvSpPr>
        <p:spPr>
          <a:xfrm>
            <a:off x="1203162" y="4429926"/>
            <a:ext cx="6726401" cy="2308324"/>
          </a:xfrm>
          <a:prstGeom prst="rect">
            <a:avLst/>
          </a:prstGeom>
          <a:noFill/>
        </p:spPr>
        <p:txBody>
          <a:bodyPr wrap="square" rtlCol="0" anchor="t">
            <a:spAutoFit/>
          </a:bodyPr>
          <a:lstStyle/>
          <a:p>
            <a:pPr>
              <a:lnSpc>
                <a:spcPct val="150000"/>
              </a:lnSpc>
            </a:pPr>
            <a:r>
              <a:rPr lang="zh-CN" altLang="en-US" sz="2400" dirty="0">
                <a:latin typeface="Microsoft YaHei" charset="-122"/>
                <a:ea typeface="Microsoft YaHei" charset="-122"/>
                <a:cs typeface="Microsoft YaHei" charset="-122"/>
                <a:sym typeface="+mn-ea"/>
              </a:rPr>
              <a:t>1、在第一个慢启动阶段拥塞窗口阈值是多少？   </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2、说明该过程中哪些时间段为慢启动阶段？</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、第10个RTT时，发生了什么事件？</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sym typeface="+mn-ea"/>
              </a:rPr>
              <a:t>4</a:t>
            </a:r>
            <a:r>
              <a:rPr lang="zh-CN" altLang="en-US" sz="2400" dirty="0">
                <a:latin typeface="Microsoft YaHei" charset="-122"/>
                <a:ea typeface="Microsoft YaHei" charset="-122"/>
                <a:cs typeface="Microsoft YaHei" charset="-122"/>
                <a:sym typeface="+mn-ea"/>
              </a:rPr>
              <a:t>、第16个RTT时，发生了什么事件？</a:t>
            </a:r>
          </a:p>
        </p:txBody>
      </p:sp>
      <p:pic>
        <p:nvPicPr>
          <p:cNvPr id="8" name="图片 7"/>
          <p:cNvPicPr>
            <a:picLocks noChangeAspect="1"/>
          </p:cNvPicPr>
          <p:nvPr/>
        </p:nvPicPr>
        <p:blipFill>
          <a:blip r:embed="rId4"/>
          <a:stretch>
            <a:fillRect/>
          </a:stretch>
        </p:blipFill>
        <p:spPr>
          <a:xfrm>
            <a:off x="620387" y="0"/>
            <a:ext cx="1165551" cy="1343998"/>
          </a:xfrm>
          <a:prstGeom prst="rect">
            <a:avLst/>
          </a:prstGeom>
        </p:spPr>
      </p:pic>
      <p:sp>
        <p:nvSpPr>
          <p:cNvPr id="2" name="矩形 1"/>
          <p:cNvSpPr/>
          <p:nvPr/>
        </p:nvSpPr>
        <p:spPr>
          <a:xfrm>
            <a:off x="8034184" y="4429926"/>
            <a:ext cx="3820918" cy="2243050"/>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sym typeface="+mn-ea"/>
              </a:rPr>
              <a:t>答：</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rPr>
              <a:t>16MSS</a:t>
            </a: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0-4RTT,17-20RTT</a:t>
            </a:r>
          </a:p>
          <a:p>
            <a:pPr>
              <a:lnSpc>
                <a:spcPct val="150000"/>
              </a:lnSpc>
              <a:defRPr/>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、三次重复确认</a:t>
            </a:r>
            <a:endParaRPr lang="en-US" altLang="zh-CN" sz="2400" dirty="0">
              <a:latin typeface="Microsoft YaHei" charset="-122"/>
              <a:ea typeface="Microsoft YaHei" charset="-122"/>
              <a:cs typeface="Microsoft YaHei" charset="-122"/>
            </a:endParaRPr>
          </a:p>
          <a:p>
            <a:pPr>
              <a:lnSpc>
                <a:spcPct val="150000"/>
              </a:lnSpc>
              <a:defRPr/>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、计时器超时</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92308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20387" y="0"/>
            <a:ext cx="1165551" cy="1343998"/>
          </a:xfrm>
          <a:prstGeom prst="rect">
            <a:avLst/>
          </a:prstGeom>
        </p:spPr>
      </p:pic>
      <p:pic>
        <p:nvPicPr>
          <p:cNvPr id="7" name="图片 6">
            <a:extLst>
              <a:ext uri="{FF2B5EF4-FFF2-40B4-BE49-F238E27FC236}">
                <a16:creationId xmlns:a16="http://schemas.microsoft.com/office/drawing/2014/main" id="{34FEDCD4-30FE-6541-8F5C-E45F997AABDF}"/>
              </a:ext>
            </a:extLst>
          </p:cNvPr>
          <p:cNvPicPr>
            <a:picLocks noChangeAspect="1"/>
          </p:cNvPicPr>
          <p:nvPr/>
        </p:nvPicPr>
        <p:blipFill>
          <a:blip r:embed="rId4"/>
          <a:stretch>
            <a:fillRect/>
          </a:stretch>
        </p:blipFill>
        <p:spPr>
          <a:xfrm>
            <a:off x="1785938" y="235974"/>
            <a:ext cx="9572924" cy="6386051"/>
          </a:xfrm>
          <a:prstGeom prst="rect">
            <a:avLst/>
          </a:prstGeom>
        </p:spPr>
      </p:pic>
    </p:spTree>
    <p:extLst>
      <p:ext uri="{BB962C8B-B14F-4D97-AF65-F5344CB8AC3E}">
        <p14:creationId xmlns:p14="http://schemas.microsoft.com/office/powerpoint/2010/main" val="39033344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72555" y="1305341"/>
            <a:ext cx="5512652" cy="4247317"/>
          </a:xfrm>
          <a:prstGeom prst="rect">
            <a:avLst/>
          </a:prstGeom>
          <a:ln>
            <a:solidFill>
              <a:srgbClr val="202020"/>
            </a:solidFill>
          </a:ln>
        </p:spPr>
        <p:txBody>
          <a:bodyPr wrap="square">
            <a:spAutoFit/>
          </a:bodyPr>
          <a:lstStyle/>
          <a:p>
            <a:pPr fontAlgn="t">
              <a:lnSpc>
                <a:spcPct val="150000"/>
              </a:lnSpc>
            </a:pPr>
            <a:r>
              <a:rPr lang="en-US" altLang="zh-CN" sz="2000" dirty="0">
                <a:solidFill>
                  <a:schemeClr val="tx1"/>
                </a:solidFill>
                <a:latin typeface="Microsoft YaHei" charset="-122"/>
                <a:ea typeface="Microsoft YaHei" charset="-122"/>
                <a:cs typeface="Microsoft YaHei" charset="-122"/>
              </a:rPr>
              <a:t>1</a:t>
            </a:r>
            <a:r>
              <a:rPr lang="zh-CN" altLang="en-US" sz="2000" dirty="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SA</a:t>
            </a:r>
            <a:r>
              <a:rPr lang="zh-CN" altLang="en-US" sz="2000" dirty="0">
                <a:solidFill>
                  <a:schemeClr val="tx1"/>
                </a:solidFill>
                <a:latin typeface="Microsoft YaHei" charset="-122"/>
                <a:ea typeface="Microsoft YaHei" charset="-122"/>
                <a:cs typeface="Microsoft YaHei" charset="-122"/>
              </a:rPr>
              <a:t>：慢启动阶段</a:t>
            </a:r>
            <a:endParaRPr lang="en-US" altLang="zh-CN" sz="2000" dirty="0">
              <a:solidFill>
                <a:schemeClr val="tx1"/>
              </a:solidFill>
              <a:latin typeface="Microsoft YaHei" charset="-122"/>
              <a:ea typeface="Microsoft YaHei" charset="-122"/>
              <a:cs typeface="Microsoft YaHei" charset="-122"/>
            </a:endParaRPr>
          </a:p>
          <a:p>
            <a:pPr fontAlgn="t">
              <a:lnSpc>
                <a:spcPct val="150000"/>
              </a:lnSpc>
            </a:pP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BC</a:t>
            </a:r>
            <a:r>
              <a:rPr lang="zh-CN" altLang="en-US" sz="2000" dirty="0">
                <a:solidFill>
                  <a:schemeClr val="tx1"/>
                </a:solidFill>
                <a:latin typeface="Microsoft YaHei" charset="-122"/>
                <a:ea typeface="Microsoft YaHei" charset="-122"/>
                <a:cs typeface="Microsoft YaHei" charset="-122"/>
              </a:rPr>
              <a:t>：拥塞避免阶段</a:t>
            </a:r>
            <a:endParaRPr lang="en-US" altLang="zh-CN" sz="2000" dirty="0">
              <a:solidFill>
                <a:schemeClr val="tx1"/>
              </a:solidFill>
              <a:latin typeface="Microsoft YaHei" charset="-122"/>
              <a:ea typeface="Microsoft YaHei" charset="-122"/>
              <a:cs typeface="Microsoft YaHei" charset="-122"/>
            </a:endParaRPr>
          </a:p>
          <a:p>
            <a:pPr fontAlgn="t">
              <a:lnSpc>
                <a:spcPct val="150000"/>
              </a:lnSpc>
            </a:pP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FG</a:t>
            </a:r>
            <a:r>
              <a:rPr lang="zh-CN" altLang="en-US" sz="2000" dirty="0">
                <a:solidFill>
                  <a:schemeClr val="tx1"/>
                </a:solidFill>
                <a:latin typeface="Microsoft YaHei" charset="-122"/>
                <a:ea typeface="Microsoft YaHei" charset="-122"/>
                <a:cs typeface="Microsoft YaHei" charset="-122"/>
              </a:rPr>
              <a:t>：慢启动阶段</a:t>
            </a:r>
            <a:endParaRPr lang="en-US" altLang="zh-CN" sz="2000" dirty="0">
              <a:solidFill>
                <a:schemeClr val="tx1"/>
              </a:solidFill>
              <a:latin typeface="Microsoft YaHei" charset="-122"/>
              <a:ea typeface="Microsoft YaHei" charset="-122"/>
              <a:cs typeface="Microsoft YaHei" charset="-122"/>
            </a:endParaRPr>
          </a:p>
          <a:p>
            <a:pPr fontAlgn="t">
              <a:lnSpc>
                <a:spcPct val="150000"/>
              </a:lnSpc>
            </a:pP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a:t>
            </a:r>
            <a:r>
              <a:rPr lang="zh-CN" altLang="en-US" sz="2000" dirty="0">
                <a:latin typeface="Microsoft YaHei" charset="-122"/>
                <a:ea typeface="Microsoft YaHei" charset="-122"/>
                <a:cs typeface="Microsoft YaHei" charset="-122"/>
              </a:rPr>
              <a:t>：三次重复确认</a:t>
            </a:r>
          </a:p>
          <a:p>
            <a:pPr fontAlgn="t">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：三次重复确认</a:t>
            </a:r>
          </a:p>
          <a:p>
            <a:pPr fontAlgn="t">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E</a:t>
            </a:r>
            <a:r>
              <a:rPr lang="zh-CN" altLang="en-US" sz="2000" dirty="0">
                <a:latin typeface="Microsoft YaHei" charset="-122"/>
                <a:ea typeface="Microsoft YaHei" charset="-122"/>
                <a:cs typeface="Microsoft YaHei" charset="-122"/>
              </a:rPr>
              <a:t>：计时器超时</a:t>
            </a:r>
          </a:p>
          <a:p>
            <a:pPr fontAlgn="t">
              <a:lnSpc>
                <a:spcPct val="150000"/>
              </a:lnSpc>
            </a:pP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G</a:t>
            </a:r>
            <a:r>
              <a:rPr lang="zh-CN" altLang="en-US" sz="2000" dirty="0">
                <a:latin typeface="Microsoft YaHei" charset="-122"/>
                <a:ea typeface="Microsoft YaHei" charset="-122"/>
                <a:cs typeface="Microsoft YaHei" charset="-122"/>
              </a:rPr>
              <a:t>：拥塞窗口达到阈值，改变窗口增大策略。</a:t>
            </a:r>
            <a:endParaRPr lang="en-US" altLang="zh-CN" sz="2000" dirty="0">
              <a:latin typeface="Microsoft YaHei" charset="-122"/>
              <a:ea typeface="Microsoft YaHei" charset="-122"/>
              <a:cs typeface="Microsoft YaHei" charset="-122"/>
            </a:endParaRPr>
          </a:p>
          <a:p>
            <a:pPr fontAlgn="t">
              <a:lnSpc>
                <a:spcPct val="150000"/>
              </a:lnSpc>
            </a:pP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、相等</a:t>
            </a:r>
          </a:p>
          <a:p>
            <a:pPr fontAlgn="t">
              <a:lnSpc>
                <a:spcPct val="150000"/>
              </a:lnSpc>
            </a:pP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、需要不停改变。</a:t>
            </a:r>
          </a:p>
        </p:txBody>
      </p:sp>
      <p:pic>
        <p:nvPicPr>
          <p:cNvPr id="3" name="图片 2"/>
          <p:cNvPicPr>
            <a:picLocks noChangeAspect="1"/>
          </p:cNvPicPr>
          <p:nvPr/>
        </p:nvPicPr>
        <p:blipFill>
          <a:blip r:embed="rId3"/>
          <a:stretch>
            <a:fillRect/>
          </a:stretch>
        </p:blipFill>
        <p:spPr>
          <a:xfrm>
            <a:off x="206794" y="1121434"/>
            <a:ext cx="6265760" cy="4179858"/>
          </a:xfrm>
          <a:prstGeom prst="rect">
            <a:avLst/>
          </a:prstGeom>
        </p:spPr>
      </p:pic>
    </p:spTree>
    <p:extLst>
      <p:ext uri="{BB962C8B-B14F-4D97-AF65-F5344CB8AC3E}">
        <p14:creationId xmlns:p14="http://schemas.microsoft.com/office/powerpoint/2010/main" val="894704359"/>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351790" y="2056973"/>
            <a:ext cx="1555750" cy="419100"/>
          </a:xfrm>
          <a:prstGeom prst="rect">
            <a:avLst/>
          </a:prstGeom>
          <a:noFill/>
        </p:spPr>
        <p:txBody>
          <a:bodyPr wrap="square" rtlCol="0">
            <a:spAutoFit/>
          </a:bodyPr>
          <a:lstStyle/>
          <a:p>
            <a:r>
              <a:rPr lang="zh-CN" altLang="en-US" sz="2130"/>
              <a:t>拥塞控制</a:t>
            </a:r>
          </a:p>
        </p:txBody>
      </p:sp>
      <p:sp>
        <p:nvSpPr>
          <p:cNvPr id="13" name="左大括号 12"/>
          <p:cNvSpPr/>
          <p:nvPr/>
        </p:nvSpPr>
        <p:spPr>
          <a:xfrm>
            <a:off x="1786890" y="1205231"/>
            <a:ext cx="241300" cy="21225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2135348" y="724586"/>
            <a:ext cx="8602980" cy="961289"/>
          </a:xfrm>
          <a:prstGeom prst="rect">
            <a:avLst/>
          </a:prstGeom>
          <a:noFill/>
        </p:spPr>
        <p:txBody>
          <a:bodyPr wrap="square" rtlCol="0">
            <a:spAutoFit/>
          </a:bodyPr>
          <a:lstStyle/>
          <a:p>
            <a:pPr>
              <a:lnSpc>
                <a:spcPct val="150000"/>
              </a:lnSpc>
            </a:pPr>
            <a:r>
              <a:rPr lang="zh-CN" altLang="en-US" sz="2000"/>
              <a:t>拥塞</a:t>
            </a:r>
            <a:r>
              <a:rPr lang="zh-CN" altLang="en-US" sz="2000" dirty="0"/>
              <a:t>控制：</a:t>
            </a:r>
            <a:r>
              <a:rPr lang="zh-CN" altLang="en-US" sz="2000" dirty="0">
                <a:sym typeface="+mn-ea"/>
              </a:rPr>
              <a:t>通过合理调度、规范、调整向网络中发送数据的</a:t>
            </a:r>
            <a:r>
              <a:rPr lang="zh-CN" altLang="en-US" sz="2000" dirty="0">
                <a:solidFill>
                  <a:schemeClr val="tx1"/>
                </a:solidFill>
                <a:sym typeface="+mn-ea"/>
              </a:rPr>
              <a:t>主机数量、发送速率、</a:t>
            </a:r>
            <a:r>
              <a:rPr lang="zh-CN" altLang="en-US" sz="2000">
                <a:solidFill>
                  <a:schemeClr val="tx1"/>
                </a:solidFill>
                <a:sym typeface="+mn-ea"/>
              </a:rPr>
              <a:t>数据量</a:t>
            </a:r>
            <a:r>
              <a:rPr lang="zh-CN" altLang="en-US" sz="2000">
                <a:sym typeface="+mn-ea"/>
              </a:rPr>
              <a:t>，</a:t>
            </a:r>
            <a:r>
              <a:rPr lang="zh-CN" altLang="en-US" sz="2000">
                <a:latin typeface="Microsoft YaHei" charset="-122"/>
                <a:ea typeface="Microsoft YaHei" charset="-122"/>
                <a:cs typeface="Microsoft YaHei" charset="-122"/>
                <a:sym typeface="+mn-ea"/>
              </a:rPr>
              <a:t>以</a:t>
            </a:r>
            <a:r>
              <a:rPr lang="zh-CN" altLang="en-US" sz="2000">
                <a:solidFill>
                  <a:srgbClr val="FF0000"/>
                </a:solidFill>
                <a:latin typeface="Microsoft YaHei" charset="-122"/>
                <a:ea typeface="Microsoft YaHei" charset="-122"/>
                <a:cs typeface="Microsoft YaHei" charset="-122"/>
                <a:sym typeface="+mn-ea"/>
              </a:rPr>
              <a:t>避免</a:t>
            </a:r>
            <a:r>
              <a:rPr lang="zh-CN" altLang="en-US" sz="2000">
                <a:latin typeface="Microsoft YaHei" charset="-122"/>
                <a:ea typeface="Microsoft YaHei" charset="-122"/>
                <a:cs typeface="Microsoft YaHei" charset="-122"/>
                <a:sym typeface="+mn-ea"/>
              </a:rPr>
              <a:t>拥塞或</a:t>
            </a:r>
            <a:r>
              <a:rPr lang="zh-CN" altLang="en-US" sz="2000">
                <a:solidFill>
                  <a:srgbClr val="FF0000"/>
                </a:solidFill>
                <a:latin typeface="Microsoft YaHei" charset="-122"/>
                <a:ea typeface="Microsoft YaHei" charset="-122"/>
                <a:cs typeface="Microsoft YaHei" charset="-122"/>
                <a:sym typeface="+mn-ea"/>
              </a:rPr>
              <a:t>消除</a:t>
            </a:r>
            <a:r>
              <a:rPr lang="zh-CN" altLang="en-US" sz="2000">
                <a:latin typeface="Microsoft YaHei" charset="-122"/>
                <a:ea typeface="Microsoft YaHei" charset="-122"/>
                <a:cs typeface="Microsoft YaHei" charset="-122"/>
                <a:sym typeface="+mn-ea"/>
              </a:rPr>
              <a:t>已发生的拥塞。</a:t>
            </a:r>
            <a:endParaRPr lang="zh-CN" altLang="en-US" sz="2000">
              <a:latin typeface="Microsoft YaHei" charset="-122"/>
              <a:ea typeface="Microsoft YaHei" charset="-122"/>
              <a:cs typeface="Microsoft YaHei" charset="-122"/>
            </a:endParaRPr>
          </a:p>
        </p:txBody>
      </p:sp>
      <p:sp>
        <p:nvSpPr>
          <p:cNvPr id="15" name="矩形 14"/>
          <p:cNvSpPr/>
          <p:nvPr/>
        </p:nvSpPr>
        <p:spPr>
          <a:xfrm>
            <a:off x="2028190" y="3078004"/>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6" name="文本框 15"/>
          <p:cNvSpPr txBox="1"/>
          <p:nvPr/>
        </p:nvSpPr>
        <p:spPr>
          <a:xfrm>
            <a:off x="4856330" y="1788538"/>
            <a:ext cx="3372786" cy="4708981"/>
          </a:xfrm>
          <a:prstGeom prst="rect">
            <a:avLst/>
          </a:prstGeom>
          <a:noFill/>
        </p:spPr>
        <p:txBody>
          <a:bodyPr wrap="square" rtlCol="0">
            <a:spAutoFit/>
          </a:bodyPr>
          <a:lstStyle/>
          <a:p>
            <a:pPr fontAlgn="auto">
              <a:lnSpc>
                <a:spcPct val="150000"/>
              </a:lnSpc>
            </a:pPr>
            <a:r>
              <a:rPr lang="zh-CN" altLang="en-US" sz="2000" dirty="0">
                <a:latin typeface="Microsoft YaHei" charset="-122"/>
                <a:ea typeface="Microsoft YaHei" charset="-122"/>
                <a:cs typeface="Microsoft YaHei" charset="-122"/>
              </a:rPr>
              <a:t>慢启动</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拥塞避免</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快速重传</a:t>
            </a: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7" name="左大括号 16"/>
          <p:cNvSpPr/>
          <p:nvPr/>
        </p:nvSpPr>
        <p:spPr>
          <a:xfrm>
            <a:off x="4472002" y="2056972"/>
            <a:ext cx="384328" cy="4118975"/>
          </a:xfrm>
          <a:prstGeom prst="leftBrace">
            <a:avLst>
              <a:gd name="adj1" fmla="val 8333"/>
              <a:gd name="adj2" fmla="val 314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p:cNvSpPr txBox="1"/>
          <p:nvPr/>
        </p:nvSpPr>
        <p:spPr>
          <a:xfrm>
            <a:off x="6057453" y="1785878"/>
            <a:ext cx="5414239" cy="961289"/>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慢启动算法：在</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连接建立时，每经过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时间，拥塞窗口增大一倍。</a:t>
            </a:r>
          </a:p>
        </p:txBody>
      </p:sp>
      <p:sp>
        <p:nvSpPr>
          <p:cNvPr id="19" name="文本框 18"/>
          <p:cNvSpPr txBox="1"/>
          <p:nvPr/>
        </p:nvSpPr>
        <p:spPr>
          <a:xfrm>
            <a:off x="6057453" y="2978093"/>
            <a:ext cx="5414239" cy="961289"/>
          </a:xfrm>
          <a:prstGeom prst="rect">
            <a:avLst/>
          </a:prstGeom>
          <a:noFill/>
          <a:ln>
            <a:solidFill>
              <a:schemeClr val="tx1"/>
            </a:solidFill>
          </a:ln>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拥塞避免算法：当拥塞窗口大于等于阈值时，每经过</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个</a:t>
            </a:r>
            <a:r>
              <a:rPr lang="en-US" altLang="zh-CN" sz="2000" dirty="0">
                <a:latin typeface="Microsoft YaHei" charset="-122"/>
                <a:ea typeface="Microsoft YaHei" charset="-122"/>
                <a:cs typeface="Microsoft YaHei" charset="-122"/>
              </a:rPr>
              <a:t>RTT</a:t>
            </a:r>
            <a:r>
              <a:rPr lang="zh-CN" altLang="en-US" sz="2000" dirty="0">
                <a:latin typeface="Microsoft YaHei" charset="-122"/>
                <a:ea typeface="Microsoft YaHei" charset="-122"/>
                <a:cs typeface="Microsoft YaHei" charset="-122"/>
              </a:rPr>
              <a:t>，拥塞窗口的值加</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p>
        </p:txBody>
      </p:sp>
      <p:sp>
        <p:nvSpPr>
          <p:cNvPr id="20" name="矩形 19"/>
          <p:cNvSpPr/>
          <p:nvPr/>
        </p:nvSpPr>
        <p:spPr>
          <a:xfrm>
            <a:off x="6057453" y="4059731"/>
            <a:ext cx="5414239" cy="1477328"/>
          </a:xfrm>
          <a:prstGeom prst="rect">
            <a:avLst/>
          </a:prstGeom>
          <a:ln>
            <a:solidFill>
              <a:schemeClr val="tx1"/>
            </a:solidFill>
          </a:ln>
        </p:spPr>
        <p:txBody>
          <a:bodyPr wrap="square">
            <a:spAutoFit/>
          </a:bodyPr>
          <a:lstStyle/>
          <a:p>
            <a:pPr fontAlgn="auto">
              <a:lnSpc>
                <a:spcPct val="150000"/>
              </a:lnSpc>
            </a:pPr>
            <a:r>
              <a:rPr lang="zh-CN" altLang="en-US" sz="2000" dirty="0">
                <a:solidFill>
                  <a:srgbClr val="FF0000"/>
                </a:solidFill>
                <a:latin typeface="Microsoft YaHei" charset="-122"/>
                <a:ea typeface="Microsoft YaHei" charset="-122"/>
                <a:cs typeface="Microsoft YaHei" charset="-122"/>
              </a:rPr>
              <a:t>快速重传：</a:t>
            </a:r>
            <a:r>
              <a:rPr lang="zh-CN" altLang="en-US" sz="2000" dirty="0">
                <a:latin typeface="Microsoft YaHei" charset="-122"/>
                <a:ea typeface="Microsoft YaHei" charset="-122"/>
                <a:cs typeface="Microsoft YaHei" charset="-122"/>
              </a:rPr>
              <a:t>接收端收到</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次重复确认，则推断被重复确认的报文段已经丢失，于是立即发送被重复确认的报文段。</a:t>
            </a:r>
          </a:p>
        </p:txBody>
      </p:sp>
    </p:spTree>
    <p:extLst>
      <p:ext uri="{BB962C8B-B14F-4D97-AF65-F5344CB8AC3E}">
        <p14:creationId xmlns:p14="http://schemas.microsoft.com/office/powerpoint/2010/main" val="305881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351790" y="2056973"/>
            <a:ext cx="1555750" cy="419100"/>
          </a:xfrm>
          <a:prstGeom prst="rect">
            <a:avLst/>
          </a:prstGeom>
          <a:noFill/>
        </p:spPr>
        <p:txBody>
          <a:bodyPr wrap="square" rtlCol="0">
            <a:spAutoFit/>
          </a:bodyPr>
          <a:lstStyle/>
          <a:p>
            <a:r>
              <a:rPr lang="zh-CN" altLang="en-US" sz="2130"/>
              <a:t>拥塞控制</a:t>
            </a:r>
          </a:p>
        </p:txBody>
      </p:sp>
      <p:sp>
        <p:nvSpPr>
          <p:cNvPr id="13" name="左大括号 12"/>
          <p:cNvSpPr/>
          <p:nvPr/>
        </p:nvSpPr>
        <p:spPr>
          <a:xfrm>
            <a:off x="1786890" y="1205231"/>
            <a:ext cx="241300" cy="21225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2135348" y="724586"/>
            <a:ext cx="8602980" cy="961289"/>
          </a:xfrm>
          <a:prstGeom prst="rect">
            <a:avLst/>
          </a:prstGeom>
          <a:noFill/>
        </p:spPr>
        <p:txBody>
          <a:bodyPr wrap="square" rtlCol="0">
            <a:spAutoFit/>
          </a:bodyPr>
          <a:lstStyle/>
          <a:p>
            <a:pPr>
              <a:lnSpc>
                <a:spcPct val="150000"/>
              </a:lnSpc>
            </a:pPr>
            <a:r>
              <a:rPr lang="zh-CN" altLang="en-US" sz="2000"/>
              <a:t>拥塞</a:t>
            </a:r>
            <a:r>
              <a:rPr lang="zh-CN" altLang="en-US" sz="2000" dirty="0"/>
              <a:t>控制：</a:t>
            </a:r>
            <a:r>
              <a:rPr lang="zh-CN" altLang="en-US" sz="2000" dirty="0">
                <a:sym typeface="+mn-ea"/>
              </a:rPr>
              <a:t>通过合理调度、规范、调整向网络中发送数据的</a:t>
            </a:r>
            <a:r>
              <a:rPr lang="zh-CN" altLang="en-US" sz="2000" dirty="0">
                <a:solidFill>
                  <a:schemeClr val="tx1"/>
                </a:solidFill>
                <a:sym typeface="+mn-ea"/>
              </a:rPr>
              <a:t>主机数量、发送速率、</a:t>
            </a:r>
            <a:r>
              <a:rPr lang="zh-CN" altLang="en-US" sz="2000">
                <a:solidFill>
                  <a:schemeClr val="tx1"/>
                </a:solidFill>
                <a:sym typeface="+mn-ea"/>
              </a:rPr>
              <a:t>数据量</a:t>
            </a:r>
            <a:r>
              <a:rPr lang="zh-CN" altLang="en-US" sz="2000">
                <a:sym typeface="+mn-ea"/>
              </a:rPr>
              <a:t>，</a:t>
            </a:r>
            <a:r>
              <a:rPr lang="zh-CN" altLang="en-US" sz="2000">
                <a:latin typeface="Microsoft YaHei" charset="-122"/>
                <a:ea typeface="Microsoft YaHei" charset="-122"/>
                <a:cs typeface="Microsoft YaHei" charset="-122"/>
                <a:sym typeface="+mn-ea"/>
              </a:rPr>
              <a:t>以</a:t>
            </a:r>
            <a:r>
              <a:rPr lang="zh-CN" altLang="en-US" sz="2000">
                <a:solidFill>
                  <a:srgbClr val="FF0000"/>
                </a:solidFill>
                <a:latin typeface="Microsoft YaHei" charset="-122"/>
                <a:ea typeface="Microsoft YaHei" charset="-122"/>
                <a:cs typeface="Microsoft YaHei" charset="-122"/>
                <a:sym typeface="+mn-ea"/>
              </a:rPr>
              <a:t>避免</a:t>
            </a:r>
            <a:r>
              <a:rPr lang="zh-CN" altLang="en-US" sz="2000">
                <a:latin typeface="Microsoft YaHei" charset="-122"/>
                <a:ea typeface="Microsoft YaHei" charset="-122"/>
                <a:cs typeface="Microsoft YaHei" charset="-122"/>
                <a:sym typeface="+mn-ea"/>
              </a:rPr>
              <a:t>拥塞或</a:t>
            </a:r>
            <a:r>
              <a:rPr lang="zh-CN" altLang="en-US" sz="2000">
                <a:solidFill>
                  <a:srgbClr val="FF0000"/>
                </a:solidFill>
                <a:latin typeface="Microsoft YaHei" charset="-122"/>
                <a:ea typeface="Microsoft YaHei" charset="-122"/>
                <a:cs typeface="Microsoft YaHei" charset="-122"/>
                <a:sym typeface="+mn-ea"/>
              </a:rPr>
              <a:t>消除</a:t>
            </a:r>
            <a:r>
              <a:rPr lang="zh-CN" altLang="en-US" sz="2000">
                <a:latin typeface="Microsoft YaHei" charset="-122"/>
                <a:ea typeface="Microsoft YaHei" charset="-122"/>
                <a:cs typeface="Microsoft YaHei" charset="-122"/>
                <a:sym typeface="+mn-ea"/>
              </a:rPr>
              <a:t>已发生的拥塞。</a:t>
            </a:r>
            <a:endParaRPr lang="zh-CN" altLang="en-US" sz="2000">
              <a:latin typeface="Microsoft YaHei" charset="-122"/>
              <a:ea typeface="Microsoft YaHei" charset="-122"/>
              <a:cs typeface="Microsoft YaHei" charset="-122"/>
            </a:endParaRPr>
          </a:p>
        </p:txBody>
      </p:sp>
      <p:sp>
        <p:nvSpPr>
          <p:cNvPr id="15" name="矩形 14"/>
          <p:cNvSpPr/>
          <p:nvPr/>
        </p:nvSpPr>
        <p:spPr>
          <a:xfrm>
            <a:off x="2028190" y="3078004"/>
            <a:ext cx="2443811" cy="499624"/>
          </a:xfrm>
          <a:prstGeom prst="rect">
            <a:avLst/>
          </a:prstGeom>
        </p:spPr>
        <p:txBody>
          <a:bodyPr wrap="none">
            <a:spAutoFit/>
          </a:bodyPr>
          <a:lstStyle/>
          <a:p>
            <a:pPr fontAlgn="auto">
              <a:lnSpc>
                <a:spcPct val="150000"/>
              </a:lnSpc>
            </a:pP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拥塞控制的算法</a:t>
            </a:r>
            <a:endParaRPr lang="en-US" altLang="zh-CN" sz="2000" dirty="0">
              <a:latin typeface="Microsoft YaHei" charset="-122"/>
              <a:ea typeface="Microsoft YaHei" charset="-122"/>
              <a:cs typeface="Microsoft YaHei" charset="-122"/>
            </a:endParaRPr>
          </a:p>
        </p:txBody>
      </p:sp>
      <p:sp>
        <p:nvSpPr>
          <p:cNvPr id="16" name="文本框 15"/>
          <p:cNvSpPr txBox="1"/>
          <p:nvPr/>
        </p:nvSpPr>
        <p:spPr>
          <a:xfrm>
            <a:off x="4856330" y="1788538"/>
            <a:ext cx="3372786" cy="4708981"/>
          </a:xfrm>
          <a:prstGeom prst="rect">
            <a:avLst/>
          </a:prstGeom>
          <a:noFill/>
        </p:spPr>
        <p:txBody>
          <a:bodyPr wrap="square" rtlCol="0">
            <a:spAutoFit/>
          </a:bodyPr>
          <a:lstStyle/>
          <a:p>
            <a:pPr fontAlgn="auto">
              <a:lnSpc>
                <a:spcPct val="150000"/>
              </a:lnSpc>
            </a:pPr>
            <a:r>
              <a:rPr lang="zh-CN" altLang="en-US" sz="2000" dirty="0">
                <a:solidFill>
                  <a:schemeClr val="bg1">
                    <a:lumMod val="85000"/>
                  </a:schemeClr>
                </a:solidFill>
                <a:latin typeface="Microsoft YaHei" charset="-122"/>
                <a:ea typeface="Microsoft YaHei" charset="-122"/>
                <a:cs typeface="Microsoft YaHei" charset="-122"/>
              </a:rPr>
              <a:t>慢启动</a:t>
            </a: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r>
              <a:rPr lang="zh-CN" altLang="en-US" sz="2000" dirty="0">
                <a:solidFill>
                  <a:schemeClr val="bg1">
                    <a:lumMod val="85000"/>
                  </a:schemeClr>
                </a:solidFill>
                <a:latin typeface="Microsoft YaHei" charset="-122"/>
                <a:ea typeface="Microsoft YaHei" charset="-122"/>
                <a:cs typeface="Microsoft YaHei" charset="-122"/>
              </a:rPr>
              <a:t>拥塞避免</a:t>
            </a: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r>
              <a:rPr lang="zh-CN" altLang="en-US" sz="2000" dirty="0">
                <a:solidFill>
                  <a:schemeClr val="bg1">
                    <a:lumMod val="85000"/>
                  </a:schemeClr>
                </a:solidFill>
                <a:latin typeface="Microsoft YaHei" charset="-122"/>
                <a:ea typeface="Microsoft YaHei" charset="-122"/>
                <a:cs typeface="Microsoft YaHei" charset="-122"/>
              </a:rPr>
              <a:t>快速重传</a:t>
            </a:r>
            <a:endParaRPr lang="en-US" altLang="zh-CN" sz="2000" dirty="0">
              <a:solidFill>
                <a:schemeClr val="bg1">
                  <a:lumMod val="85000"/>
                </a:schemeClr>
              </a:solidFill>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endParaRPr lang="en-US" altLang="zh-CN" sz="2000" dirty="0">
              <a:latin typeface="Microsoft YaHei" charset="-122"/>
              <a:ea typeface="Microsoft YaHei" charset="-122"/>
              <a:cs typeface="Microsoft YaHei" charset="-122"/>
            </a:endParaRPr>
          </a:p>
          <a:p>
            <a:pPr fontAlgn="auto">
              <a:lnSpc>
                <a:spcPct val="150000"/>
              </a:lnSpc>
            </a:pPr>
            <a:r>
              <a:rPr lang="zh-CN" altLang="en-US" sz="2000" dirty="0">
                <a:latin typeface="Microsoft YaHei" charset="-122"/>
                <a:ea typeface="Microsoft YaHei" charset="-122"/>
                <a:cs typeface="Microsoft YaHei" charset="-122"/>
              </a:rPr>
              <a:t>快速恢复</a:t>
            </a:r>
          </a:p>
        </p:txBody>
      </p:sp>
      <p:sp>
        <p:nvSpPr>
          <p:cNvPr id="17" name="左大括号 16"/>
          <p:cNvSpPr/>
          <p:nvPr/>
        </p:nvSpPr>
        <p:spPr>
          <a:xfrm>
            <a:off x="4472002" y="2056972"/>
            <a:ext cx="384328" cy="4118975"/>
          </a:xfrm>
          <a:prstGeom prst="leftBrace">
            <a:avLst>
              <a:gd name="adj1" fmla="val 8333"/>
              <a:gd name="adj2" fmla="val 314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矩形 20"/>
          <p:cNvSpPr/>
          <p:nvPr/>
        </p:nvSpPr>
        <p:spPr>
          <a:xfrm>
            <a:off x="6147394" y="4325980"/>
            <a:ext cx="5859728" cy="2400657"/>
          </a:xfrm>
          <a:prstGeom prst="rect">
            <a:avLst/>
          </a:prstGeom>
          <a:ln>
            <a:solidFill>
              <a:schemeClr val="tx1"/>
            </a:solidFill>
          </a:ln>
        </p:spPr>
        <p:txBody>
          <a:bodyPr wrap="square">
            <a:spAutoFit/>
          </a:bodyPr>
          <a:lstStyle/>
          <a:p>
            <a:pPr fontAlgn="auto">
              <a:lnSpc>
                <a:spcPct val="150000"/>
              </a:lnSpc>
            </a:pPr>
            <a:r>
              <a:rPr lang="zh-CN" altLang="en-US" sz="2000" dirty="0">
                <a:solidFill>
                  <a:srgbClr val="FF0000"/>
                </a:solidFill>
                <a:latin typeface="Microsoft YaHei" charset="-122"/>
                <a:ea typeface="Microsoft YaHei" charset="-122"/>
                <a:cs typeface="Microsoft YaHei" charset="-122"/>
              </a:rPr>
              <a:t>快速恢复</a:t>
            </a:r>
            <a:r>
              <a:rPr lang="zh-CN" altLang="en-US" sz="2000" dirty="0">
                <a:latin typeface="Microsoft YaHei" charset="-122"/>
                <a:ea typeface="Microsoft YaHei" charset="-122"/>
                <a:cs typeface="Microsoft YaHei" charset="-122"/>
              </a:rPr>
              <a:t>算法：当发生</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次重复确认时，网络拥塞程度不是很严重。</a:t>
            </a:r>
            <a:endParaRPr lang="en-US" altLang="zh-CN" sz="2000" dirty="0">
              <a:latin typeface="Microsoft YaHei" charset="-122"/>
              <a:ea typeface="Microsoft YaHei" charset="-122"/>
              <a:cs typeface="Microsoft YaHei" charset="-122"/>
            </a:endParaRPr>
          </a:p>
          <a:p>
            <a:pPr fontAlgn="auto">
              <a:lnSpc>
                <a:spcPct val="150000"/>
              </a:lnSpc>
            </a:pPr>
            <a:r>
              <a:rPr lang="zh-CN" altLang="en-US" sz="2000" b="1" dirty="0">
                <a:latin typeface="Microsoft YaHei" charset="-122"/>
                <a:ea typeface="Microsoft YaHei" charset="-122"/>
                <a:cs typeface="Microsoft YaHei" charset="-122"/>
              </a:rPr>
              <a:t>阈值和拥塞窗口的调整方法：</a:t>
            </a:r>
            <a:r>
              <a:rPr lang="zh-CN" altLang="en-US" sz="2000" dirty="0">
                <a:latin typeface="Microsoft YaHei" charset="-122"/>
                <a:ea typeface="Microsoft YaHei" charset="-122"/>
                <a:cs typeface="Microsoft YaHei" charset="-122"/>
              </a:rPr>
              <a:t>不再重新从慢启动阶段开始，而是直接从</a:t>
            </a:r>
            <a:r>
              <a:rPr lang="zh-CN" altLang="en-US" sz="2000" dirty="0">
                <a:solidFill>
                  <a:srgbClr val="FF0000"/>
                </a:solidFill>
                <a:latin typeface="Microsoft YaHei" charset="-122"/>
                <a:ea typeface="Microsoft YaHei" charset="-122"/>
                <a:cs typeface="Microsoft YaHei" charset="-122"/>
              </a:rPr>
              <a:t>新的阈值</a:t>
            </a:r>
            <a:r>
              <a:rPr lang="zh-CN" altLang="en-US" sz="2000" dirty="0">
                <a:latin typeface="Microsoft YaHei" charset="-122"/>
                <a:ea typeface="Microsoft YaHei" charset="-122"/>
                <a:cs typeface="Microsoft YaHei" charset="-122"/>
              </a:rPr>
              <a:t>开始，直接进入拥塞避免阶段。</a:t>
            </a:r>
          </a:p>
        </p:txBody>
      </p:sp>
    </p:spTree>
    <p:extLst>
      <p:ext uri="{BB962C8B-B14F-4D97-AF65-F5344CB8AC3E}">
        <p14:creationId xmlns:p14="http://schemas.microsoft.com/office/powerpoint/2010/main" val="164872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t>第三章 传输层</a:t>
            </a:r>
          </a:p>
          <a:p>
            <a:endParaRPr lang="zh-CN" altLang="en-US" sz="2130" dirty="0">
              <a:solidFill>
                <a:srgbClr val="FF0000"/>
              </a:solidFill>
            </a:endParaRPr>
          </a:p>
          <a:p>
            <a:r>
              <a:rPr lang="zh-CN" altLang="en-US" sz="2130" dirty="0">
                <a:solidFill>
                  <a:srgbClr val="FF0000"/>
                </a:solidFill>
              </a:rPr>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4559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4581410" y="1002030"/>
            <a:ext cx="4191000" cy="419100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1879162" y="2807001"/>
            <a:ext cx="1088890" cy="662554"/>
          </a:xfrm>
          <a:prstGeom prst="rect">
            <a:avLst/>
          </a:prstGeom>
          <a:noFill/>
        </p:spPr>
        <p:txBody>
          <a:bodyPr wrap="square" rtlCol="0">
            <a:spAutoFit/>
          </a:bodyPr>
          <a:lstStyle/>
          <a:p>
            <a:pPr>
              <a:lnSpc>
                <a:spcPct val="150000"/>
              </a:lnSpc>
            </a:pPr>
            <a:r>
              <a:rPr lang="zh-CN" altLang="en-US" sz="2800" dirty="0">
                <a:latin typeface="Microsoft YaHei" charset="-122"/>
                <a:ea typeface="Microsoft YaHei" charset="-122"/>
                <a:cs typeface="Microsoft YaHei" charset="-122"/>
              </a:rPr>
              <a:t>堵车</a:t>
            </a:r>
          </a:p>
        </p:txBody>
      </p:sp>
    </p:spTree>
    <p:custDataLst>
      <p:tags r:id="rId1"/>
    </p:custDataLst>
    <p:extLst>
      <p:ext uri="{BB962C8B-B14F-4D97-AF65-F5344CB8AC3E}">
        <p14:creationId xmlns:p14="http://schemas.microsoft.com/office/powerpoint/2010/main" val="1380467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文本框 5"/>
          <p:cNvSpPr txBox="1"/>
          <p:nvPr/>
        </p:nvSpPr>
        <p:spPr>
          <a:xfrm>
            <a:off x="3919220" y="2924810"/>
            <a:ext cx="2674620" cy="419100"/>
          </a:xfrm>
          <a:prstGeom prst="rect">
            <a:avLst/>
          </a:prstGeom>
          <a:noFill/>
        </p:spPr>
        <p:txBody>
          <a:bodyPr wrap="square" rtlCol="0">
            <a:spAutoFit/>
          </a:bodyPr>
          <a:lstStyle/>
          <a:p>
            <a:r>
              <a:rPr lang="zh-CN" altLang="en-US" sz="2130"/>
              <a:t>网络层</a:t>
            </a:r>
          </a:p>
        </p:txBody>
      </p:sp>
      <p:sp>
        <p:nvSpPr>
          <p:cNvPr id="7" name="文本框 6"/>
          <p:cNvSpPr txBox="1"/>
          <p:nvPr/>
        </p:nvSpPr>
        <p:spPr>
          <a:xfrm>
            <a:off x="5398770" y="1326515"/>
            <a:ext cx="3524885" cy="3697935"/>
          </a:xfrm>
          <a:prstGeom prst="rect">
            <a:avLst/>
          </a:prstGeom>
          <a:noFill/>
        </p:spPr>
        <p:txBody>
          <a:bodyPr wrap="square" rtlCol="0">
            <a:spAutoFit/>
          </a:bodyPr>
          <a:lstStyle/>
          <a:p>
            <a:r>
              <a:rPr lang="zh-CN" altLang="en-US" sz="2130" dirty="0">
                <a:solidFill>
                  <a:schemeClr val="accent6"/>
                </a:solidFill>
              </a:rPr>
              <a:t>网络层服务</a:t>
            </a:r>
          </a:p>
          <a:p>
            <a:endParaRPr lang="zh-CN" altLang="en-US" sz="2130" dirty="0"/>
          </a:p>
          <a:p>
            <a:r>
              <a:rPr lang="zh-CN" altLang="en-US" sz="2130" dirty="0"/>
              <a:t>数据报网络与虚电路网络</a:t>
            </a:r>
          </a:p>
          <a:p>
            <a:endParaRPr lang="zh-CN" altLang="en-US" sz="2130" dirty="0"/>
          </a:p>
          <a:p>
            <a:r>
              <a:rPr lang="zh-CN" altLang="en-US" sz="2130" dirty="0"/>
              <a:t>网络互连与网络互连设备</a:t>
            </a:r>
          </a:p>
          <a:p>
            <a:endParaRPr lang="zh-CN" altLang="en-US" sz="2130" dirty="0"/>
          </a:p>
          <a:p>
            <a:r>
              <a:rPr lang="zh-CN" altLang="en-US" sz="2130" dirty="0"/>
              <a:t>网络层拥塞控制</a:t>
            </a:r>
          </a:p>
          <a:p>
            <a:endParaRPr lang="zh-CN" altLang="en-US" sz="2130" dirty="0"/>
          </a:p>
          <a:p>
            <a:r>
              <a:rPr lang="en-US" altLang="zh-CN" sz="2130" dirty="0"/>
              <a:t>Internet </a:t>
            </a:r>
            <a:r>
              <a:rPr lang="zh-CN" altLang="en-US" sz="2130" dirty="0"/>
              <a:t>网络层</a:t>
            </a:r>
          </a:p>
          <a:p>
            <a:endParaRPr lang="zh-CN" altLang="en-US" sz="2130" dirty="0"/>
          </a:p>
          <a:p>
            <a:r>
              <a:rPr lang="zh-CN" altLang="en-US" sz="2130" dirty="0"/>
              <a:t>路由算法与路由协议</a:t>
            </a:r>
          </a:p>
        </p:txBody>
      </p:sp>
      <p:sp>
        <p:nvSpPr>
          <p:cNvPr id="8" name="左大括号 7"/>
          <p:cNvSpPr/>
          <p:nvPr/>
        </p:nvSpPr>
        <p:spPr>
          <a:xfrm>
            <a:off x="5114290" y="1326515"/>
            <a:ext cx="284480" cy="36150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05815" y="612140"/>
            <a:ext cx="3585845" cy="461665"/>
          </a:xfrm>
          <a:prstGeom prst="rect">
            <a:avLst/>
          </a:prstGeom>
          <a:noFill/>
        </p:spPr>
        <p:txBody>
          <a:bodyPr wrap="square" rtlCol="0">
            <a:spAutoFit/>
          </a:bodyPr>
          <a:lstStyle/>
          <a:p>
            <a:r>
              <a:rPr lang="zh-CN" altLang="en-US" sz="2400" dirty="0"/>
              <a:t>网络层</a:t>
            </a:r>
          </a:p>
        </p:txBody>
      </p:sp>
      <p:pic>
        <p:nvPicPr>
          <p:cNvPr id="5" name="图片 4"/>
          <p:cNvPicPr>
            <a:picLocks noChangeAspect="1"/>
          </p:cNvPicPr>
          <p:nvPr/>
        </p:nvPicPr>
        <p:blipFill>
          <a:blip r:embed="rId4"/>
          <a:stretch>
            <a:fillRect/>
          </a:stretch>
        </p:blipFill>
        <p:spPr>
          <a:xfrm>
            <a:off x="3543299" y="1134110"/>
            <a:ext cx="4822825" cy="359856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62B92426-1CDB-E440-B696-53C0209F3106}"/>
              </a:ext>
            </a:extLst>
          </p:cNvPr>
          <p:cNvSpPr txBox="1"/>
          <p:nvPr/>
        </p:nvSpPr>
        <p:spPr>
          <a:xfrm>
            <a:off x="2971800" y="5462280"/>
            <a:ext cx="6248400" cy="523220"/>
          </a:xfrm>
          <a:prstGeom prst="rect">
            <a:avLst/>
          </a:prstGeom>
          <a:noFill/>
        </p:spPr>
        <p:txBody>
          <a:bodyPr wrap="square" rtlCol="0">
            <a:spAutoFit/>
          </a:bodyPr>
          <a:lstStyle/>
          <a:p>
            <a:r>
              <a:rPr lang="zh-CN" altLang="en-US" sz="2800" dirty="0">
                <a:solidFill>
                  <a:schemeClr val="bg1"/>
                </a:solidFill>
              </a:rPr>
              <a:t>大范围的</a:t>
            </a:r>
            <a:r>
              <a:rPr lang="zh-CN" altLang="en-US" sz="2800" dirty="0"/>
              <a:t>运输公司</a:t>
            </a:r>
            <a:r>
              <a:rPr lang="zh-CN" altLang="en-US" sz="2800" dirty="0">
                <a:solidFill>
                  <a:schemeClr val="bg1"/>
                </a:solidFill>
              </a:rPr>
              <a:t>：从广东到河北。</a:t>
            </a: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805815" y="612140"/>
            <a:ext cx="3585845" cy="461665"/>
          </a:xfrm>
          <a:prstGeom prst="rect">
            <a:avLst/>
          </a:prstGeom>
          <a:noFill/>
        </p:spPr>
        <p:txBody>
          <a:bodyPr wrap="square" rtlCol="0">
            <a:spAutoFit/>
          </a:bodyPr>
          <a:lstStyle/>
          <a:p>
            <a:r>
              <a:rPr lang="zh-CN" altLang="en-US" sz="2400" dirty="0"/>
              <a:t>网络层</a:t>
            </a:r>
          </a:p>
        </p:txBody>
      </p:sp>
      <p:pic>
        <p:nvPicPr>
          <p:cNvPr id="5" name="图片 4"/>
          <p:cNvPicPr>
            <a:picLocks noChangeAspect="1"/>
          </p:cNvPicPr>
          <p:nvPr/>
        </p:nvPicPr>
        <p:blipFill>
          <a:blip r:embed="rId4"/>
          <a:stretch>
            <a:fillRect/>
          </a:stretch>
        </p:blipFill>
        <p:spPr>
          <a:xfrm>
            <a:off x="3543299" y="1134110"/>
            <a:ext cx="4822825" cy="359856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62B92426-1CDB-E440-B696-53C0209F3106}"/>
              </a:ext>
            </a:extLst>
          </p:cNvPr>
          <p:cNvSpPr txBox="1"/>
          <p:nvPr/>
        </p:nvSpPr>
        <p:spPr>
          <a:xfrm>
            <a:off x="2971800" y="5462280"/>
            <a:ext cx="6248400" cy="523220"/>
          </a:xfrm>
          <a:prstGeom prst="rect">
            <a:avLst/>
          </a:prstGeom>
          <a:noFill/>
        </p:spPr>
        <p:txBody>
          <a:bodyPr wrap="square" rtlCol="0">
            <a:spAutoFit/>
          </a:bodyPr>
          <a:lstStyle/>
          <a:p>
            <a:r>
              <a:rPr lang="zh-CN" altLang="en-US" sz="2800" dirty="0"/>
              <a:t>大范围的运输公司：从广东到河北。</a:t>
            </a:r>
          </a:p>
        </p:txBody>
      </p:sp>
    </p:spTree>
    <p:custDataLst>
      <p:tags r:id="rId1"/>
    </p:custDataLst>
    <p:extLst>
      <p:ext uri="{BB962C8B-B14F-4D97-AF65-F5344CB8AC3E}">
        <p14:creationId xmlns:p14="http://schemas.microsoft.com/office/powerpoint/2010/main" val="3720377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555789" y="654992"/>
            <a:ext cx="5139917"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4.1.1</a:t>
            </a:r>
            <a:r>
              <a:rPr lang="zh-CN" altLang="en-US" sz="2400" dirty="0">
                <a:latin typeface="Microsoft YaHei" charset="-122"/>
                <a:ea typeface="Microsoft YaHei" charset="-122"/>
                <a:cs typeface="Microsoft YaHei" charset="-122"/>
              </a:rPr>
              <a:t> 网络层核心任务</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6" name="文本框 5"/>
          <p:cNvSpPr txBox="1"/>
          <p:nvPr/>
        </p:nvSpPr>
        <p:spPr>
          <a:xfrm>
            <a:off x="1311503" y="1733726"/>
            <a:ext cx="5497612" cy="461665"/>
          </a:xfrm>
          <a:prstGeom prst="rect">
            <a:avLst/>
          </a:prstGeom>
          <a:noFill/>
        </p:spPr>
        <p:txBody>
          <a:bodyPr wrap="square" rtlCol="0">
            <a:spAutoFit/>
          </a:bodyPr>
          <a:lstStyle/>
          <a:p>
            <a:r>
              <a:rPr lang="zh-CN" altLang="en-US" sz="2400"/>
              <a:t>任务：将</a:t>
            </a:r>
            <a:r>
              <a:rPr lang="zh-CN" altLang="en-US" sz="2400" dirty="0"/>
              <a:t>数据从源主机送达到目的主机</a:t>
            </a:r>
          </a:p>
        </p:txBody>
      </p:sp>
      <p:sp>
        <p:nvSpPr>
          <p:cNvPr id="7" name="文本框 6"/>
          <p:cNvSpPr txBox="1"/>
          <p:nvPr/>
        </p:nvSpPr>
        <p:spPr>
          <a:xfrm>
            <a:off x="9554210" y="885825"/>
            <a:ext cx="1648460" cy="368300"/>
          </a:xfrm>
          <a:prstGeom prst="rect">
            <a:avLst/>
          </a:prstGeom>
          <a:noFill/>
        </p:spPr>
        <p:txBody>
          <a:bodyPr wrap="square" rtlCol="0">
            <a:spAutoFit/>
          </a:bodyPr>
          <a:lstStyle/>
          <a:p>
            <a:r>
              <a:rPr lang="zh-CN" altLang="en-US"/>
              <a:t>网络层服务</a:t>
            </a:r>
          </a:p>
        </p:txBody>
      </p:sp>
      <p:sp>
        <p:nvSpPr>
          <p:cNvPr id="8" name="左大括号 7"/>
          <p:cNvSpPr/>
          <p:nvPr/>
        </p:nvSpPr>
        <p:spPr>
          <a:xfrm>
            <a:off x="10900410" y="44704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p:cNvSpPr txBox="1"/>
          <p:nvPr/>
        </p:nvSpPr>
        <p:spPr>
          <a:xfrm>
            <a:off x="11051540" y="325755"/>
            <a:ext cx="2011680" cy="1476375"/>
          </a:xfrm>
          <a:prstGeom prst="rect">
            <a:avLst/>
          </a:prstGeom>
          <a:noFill/>
        </p:spPr>
        <p:txBody>
          <a:bodyPr wrap="square" rtlCol="0">
            <a:spAutoFit/>
          </a:bodyPr>
          <a:lstStyle/>
          <a:p>
            <a:r>
              <a:rPr lang="zh-CN" altLang="en-US">
                <a:solidFill>
                  <a:schemeClr val="accent6"/>
                </a:solidFill>
              </a:rPr>
              <a:t>核心任务</a:t>
            </a:r>
            <a:endParaRPr lang="zh-CN" altLang="en-US"/>
          </a:p>
          <a:p>
            <a:endParaRPr lang="zh-CN" altLang="en-US"/>
          </a:p>
          <a:p>
            <a:endParaRPr lang="zh-CN" altLang="en-US"/>
          </a:p>
          <a:p>
            <a:endParaRPr lang="zh-CN" altLang="en-US"/>
          </a:p>
          <a:p>
            <a:r>
              <a:rPr lang="zh-CN" altLang="en-US"/>
              <a:t>主要功能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 y="3347719"/>
            <a:ext cx="1908811" cy="190881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9026" y="3347719"/>
            <a:ext cx="1908811" cy="1908811"/>
          </a:xfrm>
          <a:prstGeom prst="rect">
            <a:avLst/>
          </a:prstGeom>
        </p:spPr>
      </p:pic>
      <p:pic>
        <p:nvPicPr>
          <p:cNvPr id="4" name="图片 3"/>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58254" y="3789680"/>
            <a:ext cx="653496" cy="653496"/>
          </a:xfrm>
          <a:prstGeom prst="rect">
            <a:avLst/>
          </a:prstGeom>
        </p:spPr>
      </p:pic>
      <p:pic>
        <p:nvPicPr>
          <p:cNvPr id="11" name="图片 1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43500" y="3196113"/>
            <a:ext cx="832009" cy="832009"/>
          </a:xfrm>
          <a:prstGeom prst="rect">
            <a:avLst/>
          </a:prstGeom>
        </p:spPr>
      </p:pic>
      <p:pic>
        <p:nvPicPr>
          <p:cNvPr id="13" name="图片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87980" y="3196112"/>
            <a:ext cx="832009" cy="832009"/>
          </a:xfrm>
          <a:prstGeom prst="rect">
            <a:avLst/>
          </a:prstGeom>
        </p:spPr>
      </p:pic>
      <p:pic>
        <p:nvPicPr>
          <p:cNvPr id="14" name="图片 13"/>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45028" y="4443176"/>
            <a:ext cx="832009" cy="832009"/>
          </a:xfrm>
          <a:prstGeom prst="rect">
            <a:avLst/>
          </a:prstGeom>
        </p:spPr>
      </p:pic>
      <p:pic>
        <p:nvPicPr>
          <p:cNvPr id="16" name="图片 1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33561" y="3789680"/>
            <a:ext cx="653496" cy="653496"/>
          </a:xfrm>
          <a:prstGeom prst="rect">
            <a:avLst/>
          </a:prstGeom>
        </p:spPr>
      </p:pic>
      <p:cxnSp>
        <p:nvCxnSpPr>
          <p:cNvPr id="18" name="直线箭头连接符 17"/>
          <p:cNvCxnSpPr>
            <a:stCxn id="3" idx="3"/>
            <a:endCxn id="16" idx="1"/>
          </p:cNvCxnSpPr>
          <p:nvPr/>
        </p:nvCxnSpPr>
        <p:spPr>
          <a:xfrm flipV="1">
            <a:off x="2442210" y="4116428"/>
            <a:ext cx="1291351"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3"/>
            <a:endCxn id="14" idx="1"/>
          </p:cNvCxnSpPr>
          <p:nvPr/>
        </p:nvCxnSpPr>
        <p:spPr>
          <a:xfrm>
            <a:off x="4387057" y="4116428"/>
            <a:ext cx="1557971"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4" idx="3"/>
            <a:endCxn id="4" idx="1"/>
          </p:cNvCxnSpPr>
          <p:nvPr/>
        </p:nvCxnSpPr>
        <p:spPr>
          <a:xfrm flipV="1">
            <a:off x="6777037" y="4116428"/>
            <a:ext cx="1481217"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4" idx="3"/>
            <a:endCxn id="10" idx="1"/>
          </p:cNvCxnSpPr>
          <p:nvPr/>
        </p:nvCxnSpPr>
        <p:spPr>
          <a:xfrm>
            <a:off x="8911750" y="4116428"/>
            <a:ext cx="1087276"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6" idx="3"/>
            <a:endCxn id="11" idx="1"/>
          </p:cNvCxnSpPr>
          <p:nvPr/>
        </p:nvCxnSpPr>
        <p:spPr>
          <a:xfrm flipV="1">
            <a:off x="4387057" y="3612118"/>
            <a:ext cx="756443" cy="50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1" idx="3"/>
            <a:endCxn id="13" idx="1"/>
          </p:cNvCxnSpPr>
          <p:nvPr/>
        </p:nvCxnSpPr>
        <p:spPr>
          <a:xfrm flipV="1">
            <a:off x="5975509" y="3612117"/>
            <a:ext cx="712471"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3" idx="3"/>
            <a:endCxn id="4" idx="1"/>
          </p:cNvCxnSpPr>
          <p:nvPr/>
        </p:nvCxnSpPr>
        <p:spPr>
          <a:xfrm>
            <a:off x="7519989" y="3612117"/>
            <a:ext cx="738265" cy="504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4" idx="0"/>
            <a:endCxn id="13" idx="1"/>
          </p:cNvCxnSpPr>
          <p:nvPr/>
        </p:nvCxnSpPr>
        <p:spPr>
          <a:xfrm flipV="1">
            <a:off x="6361033" y="3612117"/>
            <a:ext cx="326947" cy="8310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753122" y="3679606"/>
            <a:ext cx="745253" cy="369332"/>
          </a:xfrm>
          <a:prstGeom prst="rect">
            <a:avLst/>
          </a:prstGeom>
          <a:noFill/>
        </p:spPr>
        <p:txBody>
          <a:bodyPr wrap="square" rtlCol="0">
            <a:spAutoFit/>
          </a:bodyPr>
          <a:lstStyle/>
          <a:p>
            <a:pPr algn="ctr"/>
            <a:r>
              <a:rPr kumimoji="1" lang="zh-CN" altLang="en-US" dirty="0"/>
              <a:t>数据</a:t>
            </a: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6"/>
          <p:cNvSpPr txBox="1"/>
          <p:nvPr/>
        </p:nvSpPr>
        <p:spPr>
          <a:xfrm>
            <a:off x="9554210" y="885825"/>
            <a:ext cx="1648460" cy="368300"/>
          </a:xfrm>
          <a:prstGeom prst="rect">
            <a:avLst/>
          </a:prstGeom>
          <a:noFill/>
        </p:spPr>
        <p:txBody>
          <a:bodyPr wrap="square" rtlCol="0">
            <a:spAutoFit/>
          </a:bodyPr>
          <a:lstStyle/>
          <a:p>
            <a:r>
              <a:rPr lang="zh-CN" altLang="en-US"/>
              <a:t>网络层服务</a:t>
            </a:r>
          </a:p>
        </p:txBody>
      </p:sp>
      <p:sp>
        <p:nvSpPr>
          <p:cNvPr id="8" name="左大括号 7"/>
          <p:cNvSpPr/>
          <p:nvPr/>
        </p:nvSpPr>
        <p:spPr>
          <a:xfrm>
            <a:off x="10900410" y="44704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p:cNvSpPr txBox="1"/>
          <p:nvPr/>
        </p:nvSpPr>
        <p:spPr>
          <a:xfrm>
            <a:off x="11051540" y="325755"/>
            <a:ext cx="2011680" cy="1476375"/>
          </a:xfrm>
          <a:prstGeom prst="rect">
            <a:avLst/>
          </a:prstGeom>
          <a:noFill/>
        </p:spPr>
        <p:txBody>
          <a:bodyPr wrap="square" rtlCol="0">
            <a:spAutoFit/>
          </a:bodyPr>
          <a:lstStyle/>
          <a:p>
            <a:r>
              <a:rPr lang="zh-CN" altLang="en-US">
                <a:solidFill>
                  <a:schemeClr val="accent6"/>
                </a:solidFill>
              </a:rPr>
              <a:t>核心任务</a:t>
            </a:r>
            <a:endParaRPr lang="zh-CN" altLang="en-US"/>
          </a:p>
          <a:p>
            <a:endParaRPr lang="zh-CN" altLang="en-US"/>
          </a:p>
          <a:p>
            <a:endParaRPr lang="zh-CN" altLang="en-US"/>
          </a:p>
          <a:p>
            <a:endParaRPr lang="zh-CN" altLang="en-US"/>
          </a:p>
          <a:p>
            <a:r>
              <a:rPr lang="zh-CN" altLang="en-US"/>
              <a:t>主要功能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 y="3347719"/>
            <a:ext cx="1908811" cy="190881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9026" y="3347719"/>
            <a:ext cx="1908811" cy="1908811"/>
          </a:xfrm>
          <a:prstGeom prst="rect">
            <a:avLst/>
          </a:prstGeom>
        </p:spPr>
      </p:pic>
      <p:pic>
        <p:nvPicPr>
          <p:cNvPr id="4" name="图片 3"/>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58254" y="3789680"/>
            <a:ext cx="653496" cy="653496"/>
          </a:xfrm>
          <a:prstGeom prst="rect">
            <a:avLst/>
          </a:prstGeom>
        </p:spPr>
      </p:pic>
      <p:pic>
        <p:nvPicPr>
          <p:cNvPr id="11" name="图片 1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43500" y="3196113"/>
            <a:ext cx="832009" cy="832009"/>
          </a:xfrm>
          <a:prstGeom prst="rect">
            <a:avLst/>
          </a:prstGeom>
        </p:spPr>
      </p:pic>
      <p:pic>
        <p:nvPicPr>
          <p:cNvPr id="13" name="图片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87980" y="3196112"/>
            <a:ext cx="832009" cy="832009"/>
          </a:xfrm>
          <a:prstGeom prst="rect">
            <a:avLst/>
          </a:prstGeom>
        </p:spPr>
      </p:pic>
      <p:pic>
        <p:nvPicPr>
          <p:cNvPr id="14" name="图片 13"/>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45028" y="4443176"/>
            <a:ext cx="832009" cy="832009"/>
          </a:xfrm>
          <a:prstGeom prst="rect">
            <a:avLst/>
          </a:prstGeom>
        </p:spPr>
      </p:pic>
      <p:pic>
        <p:nvPicPr>
          <p:cNvPr id="16" name="图片 1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33561" y="3789680"/>
            <a:ext cx="653496" cy="653496"/>
          </a:xfrm>
          <a:prstGeom prst="rect">
            <a:avLst/>
          </a:prstGeom>
        </p:spPr>
      </p:pic>
      <p:cxnSp>
        <p:nvCxnSpPr>
          <p:cNvPr id="18" name="直线箭头连接符 17"/>
          <p:cNvCxnSpPr>
            <a:stCxn id="3" idx="3"/>
            <a:endCxn id="16" idx="1"/>
          </p:cNvCxnSpPr>
          <p:nvPr/>
        </p:nvCxnSpPr>
        <p:spPr>
          <a:xfrm flipV="1">
            <a:off x="2442210" y="4116428"/>
            <a:ext cx="1291351"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3"/>
            <a:endCxn id="14" idx="1"/>
          </p:cNvCxnSpPr>
          <p:nvPr/>
        </p:nvCxnSpPr>
        <p:spPr>
          <a:xfrm>
            <a:off x="4387057" y="4116428"/>
            <a:ext cx="1557971"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4" idx="3"/>
            <a:endCxn id="4" idx="1"/>
          </p:cNvCxnSpPr>
          <p:nvPr/>
        </p:nvCxnSpPr>
        <p:spPr>
          <a:xfrm flipV="1">
            <a:off x="6777037" y="4116428"/>
            <a:ext cx="1481217"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4" idx="3"/>
            <a:endCxn id="10" idx="1"/>
          </p:cNvCxnSpPr>
          <p:nvPr/>
        </p:nvCxnSpPr>
        <p:spPr>
          <a:xfrm>
            <a:off x="8911750" y="4116428"/>
            <a:ext cx="1087276"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6" idx="3"/>
            <a:endCxn id="11" idx="1"/>
          </p:cNvCxnSpPr>
          <p:nvPr/>
        </p:nvCxnSpPr>
        <p:spPr>
          <a:xfrm flipV="1">
            <a:off x="4387057" y="3612118"/>
            <a:ext cx="756443" cy="50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1" idx="3"/>
            <a:endCxn id="13" idx="1"/>
          </p:cNvCxnSpPr>
          <p:nvPr/>
        </p:nvCxnSpPr>
        <p:spPr>
          <a:xfrm flipV="1">
            <a:off x="5975509" y="3612117"/>
            <a:ext cx="712471"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3" idx="3"/>
            <a:endCxn id="4" idx="1"/>
          </p:cNvCxnSpPr>
          <p:nvPr/>
        </p:nvCxnSpPr>
        <p:spPr>
          <a:xfrm>
            <a:off x="7519989" y="3612117"/>
            <a:ext cx="738265" cy="504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4" idx="0"/>
            <a:endCxn id="13" idx="1"/>
          </p:cNvCxnSpPr>
          <p:nvPr/>
        </p:nvCxnSpPr>
        <p:spPr>
          <a:xfrm flipV="1">
            <a:off x="6361033" y="3612117"/>
            <a:ext cx="326947" cy="8310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489646" y="4502390"/>
            <a:ext cx="745253" cy="369332"/>
          </a:xfrm>
          <a:prstGeom prst="rect">
            <a:avLst/>
          </a:prstGeom>
          <a:noFill/>
        </p:spPr>
        <p:txBody>
          <a:bodyPr wrap="square" rtlCol="0">
            <a:spAutoFit/>
          </a:bodyPr>
          <a:lstStyle/>
          <a:p>
            <a:pPr algn="ctr"/>
            <a:r>
              <a:rPr kumimoji="1" lang="zh-CN" altLang="en-US"/>
              <a:t>数据</a:t>
            </a:r>
          </a:p>
        </p:txBody>
      </p:sp>
      <p:sp>
        <p:nvSpPr>
          <p:cNvPr id="24" name="文本框 23"/>
          <p:cNvSpPr txBox="1"/>
          <p:nvPr/>
        </p:nvSpPr>
        <p:spPr>
          <a:xfrm>
            <a:off x="555789" y="654992"/>
            <a:ext cx="5139917"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4.1.1</a:t>
            </a:r>
            <a:r>
              <a:rPr lang="zh-CN" altLang="en-US" sz="2400" dirty="0">
                <a:latin typeface="Microsoft YaHei" charset="-122"/>
                <a:ea typeface="Microsoft YaHei" charset="-122"/>
                <a:cs typeface="Microsoft YaHei" charset="-122"/>
              </a:rPr>
              <a:t> 网络层核心任务</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26" name="文本框 25"/>
          <p:cNvSpPr txBox="1"/>
          <p:nvPr/>
        </p:nvSpPr>
        <p:spPr>
          <a:xfrm>
            <a:off x="1311503" y="1733726"/>
            <a:ext cx="5497612" cy="461665"/>
          </a:xfrm>
          <a:prstGeom prst="rect">
            <a:avLst/>
          </a:prstGeom>
          <a:noFill/>
        </p:spPr>
        <p:txBody>
          <a:bodyPr wrap="square" rtlCol="0">
            <a:spAutoFit/>
          </a:bodyPr>
          <a:lstStyle/>
          <a:p>
            <a:r>
              <a:rPr lang="zh-CN" altLang="en-US" sz="2400"/>
              <a:t>任务：将</a:t>
            </a:r>
            <a:r>
              <a:rPr lang="zh-CN" altLang="en-US" sz="2400" dirty="0"/>
              <a:t>数据从源主机送达到目的主机</a:t>
            </a:r>
          </a:p>
        </p:txBody>
      </p:sp>
    </p:spTree>
    <p:custDataLst>
      <p:tags r:id="rId1"/>
    </p:custDataLst>
    <p:extLst>
      <p:ext uri="{BB962C8B-B14F-4D97-AF65-F5344CB8AC3E}">
        <p14:creationId xmlns:p14="http://schemas.microsoft.com/office/powerpoint/2010/main" val="1997084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6"/>
          <p:cNvSpPr txBox="1"/>
          <p:nvPr/>
        </p:nvSpPr>
        <p:spPr>
          <a:xfrm>
            <a:off x="9554210" y="885825"/>
            <a:ext cx="1648460" cy="368300"/>
          </a:xfrm>
          <a:prstGeom prst="rect">
            <a:avLst/>
          </a:prstGeom>
          <a:noFill/>
        </p:spPr>
        <p:txBody>
          <a:bodyPr wrap="square" rtlCol="0">
            <a:spAutoFit/>
          </a:bodyPr>
          <a:lstStyle/>
          <a:p>
            <a:r>
              <a:rPr lang="zh-CN" altLang="en-US"/>
              <a:t>网络层服务</a:t>
            </a:r>
          </a:p>
        </p:txBody>
      </p:sp>
      <p:sp>
        <p:nvSpPr>
          <p:cNvPr id="8" name="左大括号 7"/>
          <p:cNvSpPr/>
          <p:nvPr/>
        </p:nvSpPr>
        <p:spPr>
          <a:xfrm>
            <a:off x="10900410" y="44704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p:cNvSpPr txBox="1"/>
          <p:nvPr/>
        </p:nvSpPr>
        <p:spPr>
          <a:xfrm>
            <a:off x="11051540" y="325755"/>
            <a:ext cx="2011680" cy="1476375"/>
          </a:xfrm>
          <a:prstGeom prst="rect">
            <a:avLst/>
          </a:prstGeom>
          <a:noFill/>
        </p:spPr>
        <p:txBody>
          <a:bodyPr wrap="square" rtlCol="0">
            <a:spAutoFit/>
          </a:bodyPr>
          <a:lstStyle/>
          <a:p>
            <a:r>
              <a:rPr lang="zh-CN" altLang="en-US">
                <a:solidFill>
                  <a:schemeClr val="accent6"/>
                </a:solidFill>
              </a:rPr>
              <a:t>核心任务</a:t>
            </a:r>
            <a:endParaRPr lang="zh-CN" altLang="en-US"/>
          </a:p>
          <a:p>
            <a:endParaRPr lang="zh-CN" altLang="en-US"/>
          </a:p>
          <a:p>
            <a:endParaRPr lang="zh-CN" altLang="en-US"/>
          </a:p>
          <a:p>
            <a:endParaRPr lang="zh-CN" altLang="en-US"/>
          </a:p>
          <a:p>
            <a:r>
              <a:rPr lang="zh-CN" altLang="en-US"/>
              <a:t>主要功能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 y="3347719"/>
            <a:ext cx="1908811" cy="190881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9026" y="3347719"/>
            <a:ext cx="1908811" cy="1908811"/>
          </a:xfrm>
          <a:prstGeom prst="rect">
            <a:avLst/>
          </a:prstGeom>
        </p:spPr>
      </p:pic>
      <p:pic>
        <p:nvPicPr>
          <p:cNvPr id="4" name="图片 3"/>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58254" y="3789680"/>
            <a:ext cx="653496" cy="653496"/>
          </a:xfrm>
          <a:prstGeom prst="rect">
            <a:avLst/>
          </a:prstGeom>
        </p:spPr>
      </p:pic>
      <p:pic>
        <p:nvPicPr>
          <p:cNvPr id="11" name="图片 1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43500" y="3196113"/>
            <a:ext cx="832009" cy="832009"/>
          </a:xfrm>
          <a:prstGeom prst="rect">
            <a:avLst/>
          </a:prstGeom>
        </p:spPr>
      </p:pic>
      <p:pic>
        <p:nvPicPr>
          <p:cNvPr id="13" name="图片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87980" y="3196112"/>
            <a:ext cx="832009" cy="832009"/>
          </a:xfrm>
          <a:prstGeom prst="rect">
            <a:avLst/>
          </a:prstGeom>
        </p:spPr>
      </p:pic>
      <p:pic>
        <p:nvPicPr>
          <p:cNvPr id="14" name="图片 13"/>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45028" y="4443176"/>
            <a:ext cx="832009" cy="832009"/>
          </a:xfrm>
          <a:prstGeom prst="rect">
            <a:avLst/>
          </a:prstGeom>
        </p:spPr>
      </p:pic>
      <p:pic>
        <p:nvPicPr>
          <p:cNvPr id="16" name="图片 1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33561" y="3789680"/>
            <a:ext cx="653496" cy="653496"/>
          </a:xfrm>
          <a:prstGeom prst="rect">
            <a:avLst/>
          </a:prstGeom>
        </p:spPr>
      </p:pic>
      <p:cxnSp>
        <p:nvCxnSpPr>
          <p:cNvPr id="18" name="直线箭头连接符 17"/>
          <p:cNvCxnSpPr>
            <a:stCxn id="3" idx="3"/>
            <a:endCxn id="16" idx="1"/>
          </p:cNvCxnSpPr>
          <p:nvPr/>
        </p:nvCxnSpPr>
        <p:spPr>
          <a:xfrm flipV="1">
            <a:off x="2442210" y="4116428"/>
            <a:ext cx="1291351"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3"/>
            <a:endCxn id="14" idx="1"/>
          </p:cNvCxnSpPr>
          <p:nvPr/>
        </p:nvCxnSpPr>
        <p:spPr>
          <a:xfrm>
            <a:off x="4387057" y="4116428"/>
            <a:ext cx="1557971"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4" idx="3"/>
            <a:endCxn id="4" idx="1"/>
          </p:cNvCxnSpPr>
          <p:nvPr/>
        </p:nvCxnSpPr>
        <p:spPr>
          <a:xfrm flipV="1">
            <a:off x="6777037" y="4116428"/>
            <a:ext cx="1481217"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4" idx="3"/>
            <a:endCxn id="10" idx="1"/>
          </p:cNvCxnSpPr>
          <p:nvPr/>
        </p:nvCxnSpPr>
        <p:spPr>
          <a:xfrm>
            <a:off x="8911750" y="4116428"/>
            <a:ext cx="1087276"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6" idx="3"/>
            <a:endCxn id="11" idx="1"/>
          </p:cNvCxnSpPr>
          <p:nvPr/>
        </p:nvCxnSpPr>
        <p:spPr>
          <a:xfrm flipV="1">
            <a:off x="4387057" y="3612118"/>
            <a:ext cx="756443" cy="50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1" idx="3"/>
            <a:endCxn id="13" idx="1"/>
          </p:cNvCxnSpPr>
          <p:nvPr/>
        </p:nvCxnSpPr>
        <p:spPr>
          <a:xfrm flipV="1">
            <a:off x="5975509" y="3612117"/>
            <a:ext cx="712471"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3" idx="3"/>
            <a:endCxn id="4" idx="1"/>
          </p:cNvCxnSpPr>
          <p:nvPr/>
        </p:nvCxnSpPr>
        <p:spPr>
          <a:xfrm>
            <a:off x="7519989" y="3612117"/>
            <a:ext cx="738265" cy="504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4" idx="0"/>
            <a:endCxn id="13" idx="1"/>
          </p:cNvCxnSpPr>
          <p:nvPr/>
        </p:nvCxnSpPr>
        <p:spPr>
          <a:xfrm flipV="1">
            <a:off x="6361033" y="3612117"/>
            <a:ext cx="326947" cy="8310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341309" y="4589102"/>
            <a:ext cx="745253" cy="369332"/>
          </a:xfrm>
          <a:prstGeom prst="rect">
            <a:avLst/>
          </a:prstGeom>
          <a:noFill/>
        </p:spPr>
        <p:txBody>
          <a:bodyPr wrap="square" rtlCol="0">
            <a:spAutoFit/>
          </a:bodyPr>
          <a:lstStyle/>
          <a:p>
            <a:pPr algn="ctr"/>
            <a:r>
              <a:rPr kumimoji="1" lang="zh-CN" altLang="en-US"/>
              <a:t>数据</a:t>
            </a:r>
          </a:p>
        </p:txBody>
      </p:sp>
      <p:sp>
        <p:nvSpPr>
          <p:cNvPr id="24" name="文本框 23"/>
          <p:cNvSpPr txBox="1"/>
          <p:nvPr/>
        </p:nvSpPr>
        <p:spPr>
          <a:xfrm>
            <a:off x="555789" y="654992"/>
            <a:ext cx="5139917"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4.1.1</a:t>
            </a:r>
            <a:r>
              <a:rPr lang="zh-CN" altLang="en-US" sz="2400" dirty="0">
                <a:latin typeface="Microsoft YaHei" charset="-122"/>
                <a:ea typeface="Microsoft YaHei" charset="-122"/>
                <a:cs typeface="Microsoft YaHei" charset="-122"/>
              </a:rPr>
              <a:t> 网络层核心任务</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26" name="文本框 25"/>
          <p:cNvSpPr txBox="1"/>
          <p:nvPr/>
        </p:nvSpPr>
        <p:spPr>
          <a:xfrm>
            <a:off x="1311503" y="1733726"/>
            <a:ext cx="5497612" cy="461665"/>
          </a:xfrm>
          <a:prstGeom prst="rect">
            <a:avLst/>
          </a:prstGeom>
          <a:noFill/>
        </p:spPr>
        <p:txBody>
          <a:bodyPr wrap="square" rtlCol="0">
            <a:spAutoFit/>
          </a:bodyPr>
          <a:lstStyle/>
          <a:p>
            <a:r>
              <a:rPr lang="zh-CN" altLang="en-US" sz="2400"/>
              <a:t>任务：将</a:t>
            </a:r>
            <a:r>
              <a:rPr lang="zh-CN" altLang="en-US" sz="2400" dirty="0"/>
              <a:t>数据从源主机送达到目的主机</a:t>
            </a:r>
          </a:p>
        </p:txBody>
      </p:sp>
    </p:spTree>
    <p:custDataLst>
      <p:tags r:id="rId1"/>
    </p:custDataLst>
    <p:extLst>
      <p:ext uri="{BB962C8B-B14F-4D97-AF65-F5344CB8AC3E}">
        <p14:creationId xmlns:p14="http://schemas.microsoft.com/office/powerpoint/2010/main" val="6877314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文本框 6"/>
          <p:cNvSpPr txBox="1"/>
          <p:nvPr/>
        </p:nvSpPr>
        <p:spPr>
          <a:xfrm>
            <a:off x="9554210" y="885825"/>
            <a:ext cx="1648460" cy="368300"/>
          </a:xfrm>
          <a:prstGeom prst="rect">
            <a:avLst/>
          </a:prstGeom>
          <a:noFill/>
        </p:spPr>
        <p:txBody>
          <a:bodyPr wrap="square" rtlCol="0">
            <a:spAutoFit/>
          </a:bodyPr>
          <a:lstStyle/>
          <a:p>
            <a:r>
              <a:rPr lang="zh-CN" altLang="en-US"/>
              <a:t>网络层服务</a:t>
            </a:r>
          </a:p>
        </p:txBody>
      </p:sp>
      <p:sp>
        <p:nvSpPr>
          <p:cNvPr id="8" name="左大括号 7"/>
          <p:cNvSpPr/>
          <p:nvPr/>
        </p:nvSpPr>
        <p:spPr>
          <a:xfrm>
            <a:off x="10900410" y="44704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p:cNvSpPr txBox="1"/>
          <p:nvPr/>
        </p:nvSpPr>
        <p:spPr>
          <a:xfrm>
            <a:off x="11051540" y="325755"/>
            <a:ext cx="2011680" cy="1476375"/>
          </a:xfrm>
          <a:prstGeom prst="rect">
            <a:avLst/>
          </a:prstGeom>
          <a:noFill/>
        </p:spPr>
        <p:txBody>
          <a:bodyPr wrap="square" rtlCol="0">
            <a:spAutoFit/>
          </a:bodyPr>
          <a:lstStyle/>
          <a:p>
            <a:r>
              <a:rPr lang="zh-CN" altLang="en-US">
                <a:solidFill>
                  <a:schemeClr val="accent6"/>
                </a:solidFill>
              </a:rPr>
              <a:t>核心任务</a:t>
            </a:r>
            <a:endParaRPr lang="zh-CN" altLang="en-US"/>
          </a:p>
          <a:p>
            <a:endParaRPr lang="zh-CN" altLang="en-US"/>
          </a:p>
          <a:p>
            <a:endParaRPr lang="zh-CN" altLang="en-US"/>
          </a:p>
          <a:p>
            <a:endParaRPr lang="zh-CN" altLang="en-US"/>
          </a:p>
          <a:p>
            <a:r>
              <a:rPr lang="zh-CN" altLang="en-US"/>
              <a:t>主要功能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 y="3347719"/>
            <a:ext cx="1908811" cy="190881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9026" y="3347719"/>
            <a:ext cx="1908811" cy="1908811"/>
          </a:xfrm>
          <a:prstGeom prst="rect">
            <a:avLst/>
          </a:prstGeom>
        </p:spPr>
      </p:pic>
      <p:pic>
        <p:nvPicPr>
          <p:cNvPr id="4" name="图片 3"/>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58254" y="3789680"/>
            <a:ext cx="653496" cy="653496"/>
          </a:xfrm>
          <a:prstGeom prst="rect">
            <a:avLst/>
          </a:prstGeom>
        </p:spPr>
      </p:pic>
      <p:pic>
        <p:nvPicPr>
          <p:cNvPr id="11" name="图片 1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43500" y="3196113"/>
            <a:ext cx="832009" cy="832009"/>
          </a:xfrm>
          <a:prstGeom prst="rect">
            <a:avLst/>
          </a:prstGeom>
        </p:spPr>
      </p:pic>
      <p:pic>
        <p:nvPicPr>
          <p:cNvPr id="13" name="图片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87980" y="3196112"/>
            <a:ext cx="832009" cy="832009"/>
          </a:xfrm>
          <a:prstGeom prst="rect">
            <a:avLst/>
          </a:prstGeom>
        </p:spPr>
      </p:pic>
      <p:pic>
        <p:nvPicPr>
          <p:cNvPr id="14" name="图片 13"/>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45028" y="4443176"/>
            <a:ext cx="832009" cy="832009"/>
          </a:xfrm>
          <a:prstGeom prst="rect">
            <a:avLst/>
          </a:prstGeom>
        </p:spPr>
      </p:pic>
      <p:pic>
        <p:nvPicPr>
          <p:cNvPr id="16" name="图片 1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33561" y="3789680"/>
            <a:ext cx="653496" cy="653496"/>
          </a:xfrm>
          <a:prstGeom prst="rect">
            <a:avLst/>
          </a:prstGeom>
        </p:spPr>
      </p:pic>
      <p:cxnSp>
        <p:nvCxnSpPr>
          <p:cNvPr id="18" name="直线箭头连接符 17"/>
          <p:cNvCxnSpPr>
            <a:stCxn id="3" idx="3"/>
            <a:endCxn id="16" idx="1"/>
          </p:cNvCxnSpPr>
          <p:nvPr/>
        </p:nvCxnSpPr>
        <p:spPr>
          <a:xfrm flipV="1">
            <a:off x="2442210" y="4116428"/>
            <a:ext cx="1291351"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3"/>
            <a:endCxn id="14" idx="1"/>
          </p:cNvCxnSpPr>
          <p:nvPr/>
        </p:nvCxnSpPr>
        <p:spPr>
          <a:xfrm>
            <a:off x="4387057" y="4116428"/>
            <a:ext cx="1557971"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4" idx="3"/>
            <a:endCxn id="4" idx="1"/>
          </p:cNvCxnSpPr>
          <p:nvPr/>
        </p:nvCxnSpPr>
        <p:spPr>
          <a:xfrm flipV="1">
            <a:off x="6777037" y="4116428"/>
            <a:ext cx="1481217" cy="742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4" idx="3"/>
            <a:endCxn id="10" idx="1"/>
          </p:cNvCxnSpPr>
          <p:nvPr/>
        </p:nvCxnSpPr>
        <p:spPr>
          <a:xfrm>
            <a:off x="8911750" y="4116428"/>
            <a:ext cx="1087276" cy="18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6" idx="3"/>
            <a:endCxn id="11" idx="1"/>
          </p:cNvCxnSpPr>
          <p:nvPr/>
        </p:nvCxnSpPr>
        <p:spPr>
          <a:xfrm flipV="1">
            <a:off x="4387057" y="3612118"/>
            <a:ext cx="756443" cy="5043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1" idx="3"/>
            <a:endCxn id="13" idx="1"/>
          </p:cNvCxnSpPr>
          <p:nvPr/>
        </p:nvCxnSpPr>
        <p:spPr>
          <a:xfrm flipV="1">
            <a:off x="5975509" y="3612117"/>
            <a:ext cx="712471"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3" idx="3"/>
            <a:endCxn id="4" idx="1"/>
          </p:cNvCxnSpPr>
          <p:nvPr/>
        </p:nvCxnSpPr>
        <p:spPr>
          <a:xfrm>
            <a:off x="7519989" y="3612117"/>
            <a:ext cx="738265" cy="504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4" idx="0"/>
            <a:endCxn id="13" idx="1"/>
          </p:cNvCxnSpPr>
          <p:nvPr/>
        </p:nvCxnSpPr>
        <p:spPr>
          <a:xfrm flipV="1">
            <a:off x="6361033" y="3612117"/>
            <a:ext cx="326947" cy="8310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996519" y="4404436"/>
            <a:ext cx="745253" cy="369332"/>
          </a:xfrm>
          <a:prstGeom prst="rect">
            <a:avLst/>
          </a:prstGeom>
          <a:noFill/>
        </p:spPr>
        <p:txBody>
          <a:bodyPr wrap="square" rtlCol="0">
            <a:spAutoFit/>
          </a:bodyPr>
          <a:lstStyle/>
          <a:p>
            <a:pPr algn="ctr"/>
            <a:r>
              <a:rPr kumimoji="1" lang="zh-CN" altLang="en-US"/>
              <a:t>数据</a:t>
            </a:r>
          </a:p>
        </p:txBody>
      </p:sp>
      <p:sp>
        <p:nvSpPr>
          <p:cNvPr id="24" name="文本框 23"/>
          <p:cNvSpPr txBox="1"/>
          <p:nvPr/>
        </p:nvSpPr>
        <p:spPr>
          <a:xfrm>
            <a:off x="555789" y="654992"/>
            <a:ext cx="5139917"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4.1.1</a:t>
            </a:r>
            <a:r>
              <a:rPr lang="zh-CN" altLang="en-US" sz="2400" dirty="0">
                <a:latin typeface="Microsoft YaHei" charset="-122"/>
                <a:ea typeface="Microsoft YaHei" charset="-122"/>
                <a:cs typeface="Microsoft YaHei" charset="-122"/>
              </a:rPr>
              <a:t> 网络层核心任务</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26" name="文本框 25"/>
          <p:cNvSpPr txBox="1"/>
          <p:nvPr/>
        </p:nvSpPr>
        <p:spPr>
          <a:xfrm>
            <a:off x="1311503" y="1733726"/>
            <a:ext cx="5497612" cy="461665"/>
          </a:xfrm>
          <a:prstGeom prst="rect">
            <a:avLst/>
          </a:prstGeom>
          <a:noFill/>
        </p:spPr>
        <p:txBody>
          <a:bodyPr wrap="square" rtlCol="0">
            <a:spAutoFit/>
          </a:bodyPr>
          <a:lstStyle/>
          <a:p>
            <a:r>
              <a:rPr lang="zh-CN" altLang="en-US" sz="2400"/>
              <a:t>任务：将</a:t>
            </a:r>
            <a:r>
              <a:rPr lang="zh-CN" altLang="en-US" sz="2400" dirty="0"/>
              <a:t>数据从源主机送达到目的主机</a:t>
            </a:r>
          </a:p>
        </p:txBody>
      </p:sp>
    </p:spTree>
    <p:custDataLst>
      <p:tags r:id="rId1"/>
    </p:custDataLst>
    <p:extLst>
      <p:ext uri="{BB962C8B-B14F-4D97-AF65-F5344CB8AC3E}">
        <p14:creationId xmlns:p14="http://schemas.microsoft.com/office/powerpoint/2010/main" val="117387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3"/>
          <p:cNvSpPr txBox="1"/>
          <p:nvPr/>
        </p:nvSpPr>
        <p:spPr>
          <a:xfrm>
            <a:off x="7940675" y="912495"/>
            <a:ext cx="1648460" cy="368300"/>
          </a:xfrm>
          <a:prstGeom prst="rect">
            <a:avLst/>
          </a:prstGeom>
          <a:noFill/>
        </p:spPr>
        <p:txBody>
          <a:bodyPr wrap="square" rtlCol="0">
            <a:spAutoFit/>
          </a:bodyPr>
          <a:lstStyle/>
          <a:p>
            <a:r>
              <a:rPr lang="zh-CN" altLang="en-US"/>
              <a:t>网络层服务</a:t>
            </a:r>
          </a:p>
        </p:txBody>
      </p:sp>
      <p:sp>
        <p:nvSpPr>
          <p:cNvPr id="7" name="左大括号 6"/>
          <p:cNvSpPr/>
          <p:nvPr/>
        </p:nvSpPr>
        <p:spPr>
          <a:xfrm>
            <a:off x="9286875" y="47371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9438005" y="352425"/>
            <a:ext cx="2011680" cy="1476375"/>
          </a:xfrm>
          <a:prstGeom prst="rect">
            <a:avLst/>
          </a:prstGeom>
          <a:noFill/>
        </p:spPr>
        <p:txBody>
          <a:bodyPr wrap="square" rtlCol="0">
            <a:spAutoFit/>
          </a:bodyPr>
          <a:lstStyle/>
          <a:p>
            <a:r>
              <a:rPr lang="zh-CN" altLang="en-US"/>
              <a:t>核心任务</a:t>
            </a:r>
          </a:p>
          <a:p>
            <a:endParaRPr lang="zh-CN" altLang="en-US"/>
          </a:p>
          <a:p>
            <a:endParaRPr lang="zh-CN" altLang="en-US"/>
          </a:p>
          <a:p>
            <a:endParaRPr lang="zh-CN" altLang="en-US"/>
          </a:p>
          <a:p>
            <a:r>
              <a:rPr lang="zh-CN" altLang="en-US">
                <a:solidFill>
                  <a:schemeClr val="accent6"/>
                </a:solidFill>
              </a:rPr>
              <a:t>主要功能</a:t>
            </a:r>
          </a:p>
        </p:txBody>
      </p:sp>
      <p:sp>
        <p:nvSpPr>
          <p:cNvPr id="9" name="左大括号 8"/>
          <p:cNvSpPr/>
          <p:nvPr/>
        </p:nvSpPr>
        <p:spPr>
          <a:xfrm>
            <a:off x="10557510" y="1184910"/>
            <a:ext cx="135890" cy="9677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10693400" y="932180"/>
            <a:ext cx="1376680" cy="1614805"/>
          </a:xfrm>
          <a:prstGeom prst="rect">
            <a:avLst/>
          </a:prstGeom>
          <a:noFill/>
        </p:spPr>
        <p:txBody>
          <a:bodyPr wrap="square" rtlCol="0">
            <a:spAutoFit/>
          </a:bodyPr>
          <a:lstStyle/>
          <a:p>
            <a:pPr fontAlgn="auto">
              <a:lnSpc>
                <a:spcPct val="150000"/>
              </a:lnSpc>
            </a:pPr>
            <a:r>
              <a:rPr lang="zh-CN" altLang="en-US"/>
              <a:t>路由选择</a:t>
            </a:r>
          </a:p>
          <a:p>
            <a:pPr fontAlgn="auto">
              <a:lnSpc>
                <a:spcPct val="150000"/>
              </a:lnSpc>
            </a:pPr>
            <a:r>
              <a:rPr lang="zh-CN" altLang="en-US"/>
              <a:t>转发</a:t>
            </a:r>
          </a:p>
          <a:p>
            <a:pPr fontAlgn="auto">
              <a:lnSpc>
                <a:spcPct val="150000"/>
              </a:lnSpc>
            </a:pPr>
            <a:r>
              <a:rPr lang="zh-CN" altLang="en-US"/>
              <a:t>建立连接</a:t>
            </a:r>
          </a:p>
          <a:p>
            <a:endParaRPr lang="zh-CN" altLang="en-US"/>
          </a:p>
        </p:txBody>
      </p:sp>
      <p:sp>
        <p:nvSpPr>
          <p:cNvPr id="12" name="文本框 11"/>
          <p:cNvSpPr txBox="1"/>
          <p:nvPr/>
        </p:nvSpPr>
        <p:spPr>
          <a:xfrm>
            <a:off x="555789" y="654992"/>
            <a:ext cx="5305365"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4.1.2</a:t>
            </a:r>
            <a:r>
              <a:rPr lang="zh-CN" altLang="en-US" sz="2400" dirty="0">
                <a:latin typeface="Microsoft YaHei" charset="-122"/>
                <a:ea typeface="Microsoft YaHei" charset="-122"/>
                <a:cs typeface="Microsoft YaHei" charset="-122"/>
              </a:rPr>
              <a:t> 网络层主要功能</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13" name="图片 12"/>
          <p:cNvPicPr>
            <a:picLocks noChangeAspect="1"/>
          </p:cNvPicPr>
          <p:nvPr/>
        </p:nvPicPr>
        <p:blipFill>
          <a:blip r:embed="rId4"/>
          <a:stretch>
            <a:fillRect/>
          </a:stretch>
        </p:blipFill>
        <p:spPr>
          <a:xfrm>
            <a:off x="3768152" y="2152650"/>
            <a:ext cx="3921803" cy="2926268"/>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矩形 15"/>
          <p:cNvSpPr/>
          <p:nvPr/>
        </p:nvSpPr>
        <p:spPr>
          <a:xfrm>
            <a:off x="4236720" y="2799715"/>
            <a:ext cx="2209165" cy="22548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路由器</a:t>
            </a:r>
          </a:p>
        </p:txBody>
      </p:sp>
      <p:sp>
        <p:nvSpPr>
          <p:cNvPr id="20" name="矩形 19"/>
          <p:cNvSpPr/>
          <p:nvPr/>
        </p:nvSpPr>
        <p:spPr>
          <a:xfrm>
            <a:off x="1440815" y="2830195"/>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1505585" y="295783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
        <p:nvSpPr>
          <p:cNvPr id="22" name="矩形 21"/>
          <p:cNvSpPr/>
          <p:nvPr/>
        </p:nvSpPr>
        <p:spPr>
          <a:xfrm>
            <a:off x="2309495" y="295656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a:t>
            </a:r>
          </a:p>
        </p:txBody>
      </p:sp>
      <p:sp>
        <p:nvSpPr>
          <p:cNvPr id="23" name="矩形 22"/>
          <p:cNvSpPr/>
          <p:nvPr/>
        </p:nvSpPr>
        <p:spPr>
          <a:xfrm>
            <a:off x="3145155" y="295656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3</a:t>
            </a:r>
          </a:p>
        </p:txBody>
      </p:sp>
      <p:sp>
        <p:nvSpPr>
          <p:cNvPr id="24" name="文本框 23"/>
          <p:cNvSpPr txBox="1"/>
          <p:nvPr/>
        </p:nvSpPr>
        <p:spPr>
          <a:xfrm>
            <a:off x="1951355" y="2420620"/>
            <a:ext cx="1527810" cy="368300"/>
          </a:xfrm>
          <a:prstGeom prst="rect">
            <a:avLst/>
          </a:prstGeom>
          <a:noFill/>
        </p:spPr>
        <p:txBody>
          <a:bodyPr wrap="square" rtlCol="0">
            <a:spAutoFit/>
          </a:bodyPr>
          <a:lstStyle/>
          <a:p>
            <a:r>
              <a:rPr lang="zh-CN" altLang="en-US"/>
              <a:t>输入端口</a:t>
            </a:r>
          </a:p>
        </p:txBody>
      </p:sp>
      <p:cxnSp>
        <p:nvCxnSpPr>
          <p:cNvPr id="25" name="直接箭头连接符 24"/>
          <p:cNvCxnSpPr/>
          <p:nvPr/>
        </p:nvCxnSpPr>
        <p:spPr>
          <a:xfrm>
            <a:off x="3683000" y="3139440"/>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2823845" y="312420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V="1">
            <a:off x="1986915" y="311975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矩形 28"/>
          <p:cNvSpPr/>
          <p:nvPr/>
        </p:nvSpPr>
        <p:spPr>
          <a:xfrm>
            <a:off x="1465580" y="4286250"/>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p:cNvSpPr/>
          <p:nvPr/>
        </p:nvSpPr>
        <p:spPr>
          <a:xfrm>
            <a:off x="1530350" y="441388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4</a:t>
            </a:r>
          </a:p>
        </p:txBody>
      </p:sp>
      <p:sp>
        <p:nvSpPr>
          <p:cNvPr id="31" name="矩形 30"/>
          <p:cNvSpPr/>
          <p:nvPr/>
        </p:nvSpPr>
        <p:spPr>
          <a:xfrm>
            <a:off x="2334260" y="441261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p>
        </p:txBody>
      </p:sp>
      <p:sp>
        <p:nvSpPr>
          <p:cNvPr id="32" name="矩形 31"/>
          <p:cNvSpPr/>
          <p:nvPr/>
        </p:nvSpPr>
        <p:spPr>
          <a:xfrm>
            <a:off x="3169920" y="441261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6</a:t>
            </a:r>
          </a:p>
        </p:txBody>
      </p:sp>
      <p:sp>
        <p:nvSpPr>
          <p:cNvPr id="33" name="文本框 32"/>
          <p:cNvSpPr txBox="1"/>
          <p:nvPr/>
        </p:nvSpPr>
        <p:spPr>
          <a:xfrm>
            <a:off x="1932305" y="3876675"/>
            <a:ext cx="1527810" cy="368300"/>
          </a:xfrm>
          <a:prstGeom prst="rect">
            <a:avLst/>
          </a:prstGeom>
          <a:noFill/>
        </p:spPr>
        <p:txBody>
          <a:bodyPr wrap="square" rtlCol="0">
            <a:spAutoFit/>
          </a:bodyPr>
          <a:lstStyle/>
          <a:p>
            <a:r>
              <a:rPr lang="zh-CN" altLang="en-US"/>
              <a:t>输入端口</a:t>
            </a:r>
          </a:p>
        </p:txBody>
      </p:sp>
      <p:cxnSp>
        <p:nvCxnSpPr>
          <p:cNvPr id="34" name="直接箭头连接符 33"/>
          <p:cNvCxnSpPr/>
          <p:nvPr/>
        </p:nvCxnSpPr>
        <p:spPr>
          <a:xfrm>
            <a:off x="3707765" y="4595495"/>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flipV="1">
            <a:off x="2848610" y="458025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flipV="1">
            <a:off x="2011680" y="457581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pic>
        <p:nvPicPr>
          <p:cNvPr id="37" name="图片 36"/>
          <p:cNvPicPr>
            <a:picLocks noChangeAspect="1"/>
          </p:cNvPicPr>
          <p:nvPr/>
        </p:nvPicPr>
        <p:blipFill>
          <a:blip r:embed="rId4"/>
          <a:stretch>
            <a:fillRect/>
          </a:stretch>
        </p:blipFill>
        <p:spPr>
          <a:xfrm>
            <a:off x="2470785" y="3549015"/>
            <a:ext cx="180975" cy="285750"/>
          </a:xfrm>
          <a:prstGeom prst="rect">
            <a:avLst/>
          </a:prstGeom>
        </p:spPr>
      </p:pic>
      <p:sp>
        <p:nvSpPr>
          <p:cNvPr id="38" name="矩形 37"/>
          <p:cNvSpPr/>
          <p:nvPr/>
        </p:nvSpPr>
        <p:spPr>
          <a:xfrm>
            <a:off x="6825615" y="2840355"/>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38"/>
          <p:cNvSpPr/>
          <p:nvPr/>
        </p:nvSpPr>
        <p:spPr>
          <a:xfrm>
            <a:off x="6890385" y="296799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1</a:t>
            </a:r>
          </a:p>
        </p:txBody>
      </p:sp>
      <p:sp>
        <p:nvSpPr>
          <p:cNvPr id="40" name="矩形 39"/>
          <p:cNvSpPr/>
          <p:nvPr/>
        </p:nvSpPr>
        <p:spPr>
          <a:xfrm>
            <a:off x="7694295" y="296672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a:t>
            </a:r>
          </a:p>
        </p:txBody>
      </p:sp>
      <p:sp>
        <p:nvSpPr>
          <p:cNvPr id="41" name="矩形 40"/>
          <p:cNvSpPr/>
          <p:nvPr/>
        </p:nvSpPr>
        <p:spPr>
          <a:xfrm>
            <a:off x="8529955" y="296672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3</a:t>
            </a:r>
          </a:p>
        </p:txBody>
      </p:sp>
      <p:sp>
        <p:nvSpPr>
          <p:cNvPr id="42" name="文本框 41"/>
          <p:cNvSpPr txBox="1"/>
          <p:nvPr/>
        </p:nvSpPr>
        <p:spPr>
          <a:xfrm>
            <a:off x="7336155" y="2430780"/>
            <a:ext cx="1527810" cy="368300"/>
          </a:xfrm>
          <a:prstGeom prst="rect">
            <a:avLst/>
          </a:prstGeom>
          <a:noFill/>
        </p:spPr>
        <p:txBody>
          <a:bodyPr wrap="square" rtlCol="0">
            <a:spAutoFit/>
          </a:bodyPr>
          <a:lstStyle/>
          <a:p>
            <a:r>
              <a:rPr lang="zh-CN" altLang="en-US"/>
              <a:t>输出端口</a:t>
            </a:r>
          </a:p>
        </p:txBody>
      </p:sp>
      <p:cxnSp>
        <p:nvCxnSpPr>
          <p:cNvPr id="43" name="直接箭头连接符 42"/>
          <p:cNvCxnSpPr/>
          <p:nvPr/>
        </p:nvCxnSpPr>
        <p:spPr>
          <a:xfrm>
            <a:off x="9067800" y="3149600"/>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flipV="1">
            <a:off x="8208645" y="313436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直接箭头连接符 44"/>
          <p:cNvCxnSpPr/>
          <p:nvPr/>
        </p:nvCxnSpPr>
        <p:spPr>
          <a:xfrm flipV="1">
            <a:off x="7371715" y="312991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矩形 45"/>
          <p:cNvSpPr/>
          <p:nvPr/>
        </p:nvSpPr>
        <p:spPr>
          <a:xfrm>
            <a:off x="6850380" y="4296410"/>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矩形 46"/>
          <p:cNvSpPr/>
          <p:nvPr/>
        </p:nvSpPr>
        <p:spPr>
          <a:xfrm>
            <a:off x="6915150" y="442404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4</a:t>
            </a:r>
          </a:p>
        </p:txBody>
      </p:sp>
      <p:sp>
        <p:nvSpPr>
          <p:cNvPr id="48" name="矩形 47"/>
          <p:cNvSpPr/>
          <p:nvPr/>
        </p:nvSpPr>
        <p:spPr>
          <a:xfrm>
            <a:off x="7719060" y="442277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p>
        </p:txBody>
      </p:sp>
      <p:sp>
        <p:nvSpPr>
          <p:cNvPr id="49" name="矩形 48"/>
          <p:cNvSpPr/>
          <p:nvPr/>
        </p:nvSpPr>
        <p:spPr>
          <a:xfrm>
            <a:off x="8554720" y="442277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6</a:t>
            </a:r>
          </a:p>
        </p:txBody>
      </p:sp>
      <p:sp>
        <p:nvSpPr>
          <p:cNvPr id="50" name="文本框 49"/>
          <p:cNvSpPr txBox="1"/>
          <p:nvPr/>
        </p:nvSpPr>
        <p:spPr>
          <a:xfrm>
            <a:off x="7317105" y="3886835"/>
            <a:ext cx="1527810" cy="368300"/>
          </a:xfrm>
          <a:prstGeom prst="rect">
            <a:avLst/>
          </a:prstGeom>
          <a:noFill/>
        </p:spPr>
        <p:txBody>
          <a:bodyPr wrap="square" rtlCol="0">
            <a:spAutoFit/>
          </a:bodyPr>
          <a:lstStyle/>
          <a:p>
            <a:r>
              <a:rPr lang="zh-CN" altLang="en-US"/>
              <a:t>输出端口</a:t>
            </a:r>
          </a:p>
        </p:txBody>
      </p:sp>
      <p:cxnSp>
        <p:nvCxnSpPr>
          <p:cNvPr id="51" name="直接箭头连接符 50"/>
          <p:cNvCxnSpPr/>
          <p:nvPr/>
        </p:nvCxnSpPr>
        <p:spPr>
          <a:xfrm>
            <a:off x="9092565" y="4605655"/>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flipV="1">
            <a:off x="8233410" y="459041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flipV="1">
            <a:off x="7396480" y="458597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pic>
        <p:nvPicPr>
          <p:cNvPr id="54" name="图片 53"/>
          <p:cNvPicPr>
            <a:picLocks noChangeAspect="1"/>
          </p:cNvPicPr>
          <p:nvPr/>
        </p:nvPicPr>
        <p:blipFill>
          <a:blip r:embed="rId4"/>
          <a:stretch>
            <a:fillRect/>
          </a:stretch>
        </p:blipFill>
        <p:spPr>
          <a:xfrm>
            <a:off x="7855585" y="3559175"/>
            <a:ext cx="180975" cy="285750"/>
          </a:xfrm>
          <a:prstGeom prst="rect">
            <a:avLst/>
          </a:prstGeom>
        </p:spPr>
      </p:pic>
      <p:cxnSp>
        <p:nvCxnSpPr>
          <p:cNvPr id="55" name="直接箭头连接符 54"/>
          <p:cNvCxnSpPr/>
          <p:nvPr/>
        </p:nvCxnSpPr>
        <p:spPr>
          <a:xfrm>
            <a:off x="6463665" y="3115945"/>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a:off x="6473825" y="4586605"/>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7" name="直接箭头连接符 56"/>
          <p:cNvCxnSpPr/>
          <p:nvPr/>
        </p:nvCxnSpPr>
        <p:spPr>
          <a:xfrm>
            <a:off x="1178560" y="3166745"/>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a:xfrm>
            <a:off x="1178560" y="4622800"/>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文本框 59"/>
          <p:cNvSpPr txBox="1"/>
          <p:nvPr/>
        </p:nvSpPr>
        <p:spPr>
          <a:xfrm>
            <a:off x="4939030" y="5134610"/>
            <a:ext cx="1845310" cy="419100"/>
          </a:xfrm>
          <a:prstGeom prst="rect">
            <a:avLst/>
          </a:prstGeom>
          <a:noFill/>
        </p:spPr>
        <p:txBody>
          <a:bodyPr wrap="square" rtlCol="0">
            <a:spAutoFit/>
          </a:bodyPr>
          <a:lstStyle/>
          <a:p>
            <a:r>
              <a:rPr lang="zh-CN" altLang="en-US" sz="2130"/>
              <a:t>转发</a:t>
            </a:r>
          </a:p>
        </p:txBody>
      </p:sp>
      <p:sp>
        <p:nvSpPr>
          <p:cNvPr id="4" name="文本框 3"/>
          <p:cNvSpPr txBox="1"/>
          <p:nvPr/>
        </p:nvSpPr>
        <p:spPr>
          <a:xfrm>
            <a:off x="7940675" y="912495"/>
            <a:ext cx="1648460" cy="368300"/>
          </a:xfrm>
          <a:prstGeom prst="rect">
            <a:avLst/>
          </a:prstGeom>
          <a:noFill/>
        </p:spPr>
        <p:txBody>
          <a:bodyPr wrap="square" rtlCol="0">
            <a:spAutoFit/>
          </a:bodyPr>
          <a:lstStyle/>
          <a:p>
            <a:r>
              <a:rPr lang="zh-CN" altLang="en-US"/>
              <a:t>网络层服务</a:t>
            </a:r>
          </a:p>
        </p:txBody>
      </p:sp>
      <p:sp>
        <p:nvSpPr>
          <p:cNvPr id="7" name="左大括号 6"/>
          <p:cNvSpPr/>
          <p:nvPr/>
        </p:nvSpPr>
        <p:spPr>
          <a:xfrm>
            <a:off x="9286875" y="47371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9438005" y="352425"/>
            <a:ext cx="2011680" cy="1476375"/>
          </a:xfrm>
          <a:prstGeom prst="rect">
            <a:avLst/>
          </a:prstGeom>
          <a:noFill/>
        </p:spPr>
        <p:txBody>
          <a:bodyPr wrap="square" rtlCol="0">
            <a:spAutoFit/>
          </a:bodyPr>
          <a:lstStyle/>
          <a:p>
            <a:r>
              <a:rPr lang="zh-CN" altLang="en-US"/>
              <a:t>核心任务</a:t>
            </a:r>
          </a:p>
          <a:p>
            <a:endParaRPr lang="zh-CN" altLang="en-US"/>
          </a:p>
          <a:p>
            <a:endParaRPr lang="zh-CN" altLang="en-US"/>
          </a:p>
          <a:p>
            <a:endParaRPr lang="zh-CN" altLang="en-US"/>
          </a:p>
          <a:p>
            <a:r>
              <a:rPr lang="zh-CN" altLang="en-US">
                <a:solidFill>
                  <a:schemeClr val="accent6"/>
                </a:solidFill>
              </a:rPr>
              <a:t>主要功能</a:t>
            </a:r>
          </a:p>
        </p:txBody>
      </p:sp>
      <p:sp>
        <p:nvSpPr>
          <p:cNvPr id="9" name="左大括号 8"/>
          <p:cNvSpPr/>
          <p:nvPr/>
        </p:nvSpPr>
        <p:spPr>
          <a:xfrm>
            <a:off x="10557510" y="1184910"/>
            <a:ext cx="135890" cy="9677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10693400" y="932180"/>
            <a:ext cx="1376680" cy="1614805"/>
          </a:xfrm>
          <a:prstGeom prst="rect">
            <a:avLst/>
          </a:prstGeom>
          <a:noFill/>
        </p:spPr>
        <p:txBody>
          <a:bodyPr wrap="square" rtlCol="0">
            <a:spAutoFit/>
          </a:bodyPr>
          <a:lstStyle/>
          <a:p>
            <a:pPr fontAlgn="auto">
              <a:lnSpc>
                <a:spcPct val="150000"/>
              </a:lnSpc>
            </a:pPr>
            <a:r>
              <a:rPr lang="zh-CN" altLang="en-US"/>
              <a:t>路由选择</a:t>
            </a:r>
          </a:p>
          <a:p>
            <a:pPr fontAlgn="auto">
              <a:lnSpc>
                <a:spcPct val="150000"/>
              </a:lnSpc>
            </a:pPr>
            <a:r>
              <a:rPr lang="zh-CN" altLang="en-US"/>
              <a:t>转发</a:t>
            </a:r>
          </a:p>
          <a:p>
            <a:pPr fontAlgn="auto">
              <a:lnSpc>
                <a:spcPct val="150000"/>
              </a:lnSpc>
            </a:pPr>
            <a:r>
              <a:rPr lang="zh-CN" altLang="en-US"/>
              <a:t>建立连接</a:t>
            </a:r>
          </a:p>
          <a:p>
            <a:endParaRPr lang="zh-CN" altLang="en-US"/>
          </a:p>
        </p:txBody>
      </p:sp>
      <p:sp>
        <p:nvSpPr>
          <p:cNvPr id="59" name="文本框 58"/>
          <p:cNvSpPr txBox="1"/>
          <p:nvPr/>
        </p:nvSpPr>
        <p:spPr>
          <a:xfrm>
            <a:off x="555789" y="654992"/>
            <a:ext cx="5305365"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4.1.2</a:t>
            </a:r>
            <a:r>
              <a:rPr lang="zh-CN" altLang="en-US" sz="2400" dirty="0">
                <a:latin typeface="Microsoft YaHei" charset="-122"/>
                <a:ea typeface="Microsoft YaHei" charset="-122"/>
                <a:cs typeface="Microsoft YaHei" charset="-122"/>
              </a:rPr>
              <a:t> 网络层主要功能</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矩形 15"/>
          <p:cNvSpPr/>
          <p:nvPr/>
        </p:nvSpPr>
        <p:spPr>
          <a:xfrm>
            <a:off x="4236720" y="2799715"/>
            <a:ext cx="2209165" cy="22548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7" name="图片 16"/>
          <p:cNvPicPr>
            <a:picLocks noChangeAspect="1"/>
          </p:cNvPicPr>
          <p:nvPr/>
        </p:nvPicPr>
        <p:blipFill>
          <a:blip r:embed="rId4"/>
          <a:stretch>
            <a:fillRect/>
          </a:stretch>
        </p:blipFill>
        <p:spPr>
          <a:xfrm>
            <a:off x="4288790" y="3308985"/>
            <a:ext cx="2105025" cy="1524000"/>
          </a:xfrm>
          <a:prstGeom prst="rect">
            <a:avLst/>
          </a:prstGeom>
        </p:spPr>
      </p:pic>
      <p:sp>
        <p:nvSpPr>
          <p:cNvPr id="19" name="文本框 18"/>
          <p:cNvSpPr txBox="1"/>
          <p:nvPr/>
        </p:nvSpPr>
        <p:spPr>
          <a:xfrm>
            <a:off x="4537075" y="2952115"/>
            <a:ext cx="1406525" cy="368300"/>
          </a:xfrm>
          <a:prstGeom prst="rect">
            <a:avLst/>
          </a:prstGeom>
          <a:noFill/>
        </p:spPr>
        <p:txBody>
          <a:bodyPr wrap="square" rtlCol="0">
            <a:spAutoFit/>
          </a:bodyPr>
          <a:lstStyle/>
          <a:p>
            <a:r>
              <a:rPr lang="en-US" altLang="zh-CN"/>
              <a:t>      </a:t>
            </a:r>
            <a:r>
              <a:rPr lang="zh-CN" altLang="en-US"/>
              <a:t>转发表</a:t>
            </a:r>
          </a:p>
        </p:txBody>
      </p:sp>
      <p:sp>
        <p:nvSpPr>
          <p:cNvPr id="20" name="矩形 19"/>
          <p:cNvSpPr/>
          <p:nvPr/>
        </p:nvSpPr>
        <p:spPr>
          <a:xfrm>
            <a:off x="1440815" y="2830195"/>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1505585" y="295783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
        <p:nvSpPr>
          <p:cNvPr id="22" name="矩形 21"/>
          <p:cNvSpPr/>
          <p:nvPr/>
        </p:nvSpPr>
        <p:spPr>
          <a:xfrm>
            <a:off x="2309495" y="295656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a:t>
            </a:r>
          </a:p>
        </p:txBody>
      </p:sp>
      <p:sp>
        <p:nvSpPr>
          <p:cNvPr id="23" name="矩形 22"/>
          <p:cNvSpPr/>
          <p:nvPr/>
        </p:nvSpPr>
        <p:spPr>
          <a:xfrm>
            <a:off x="3145155" y="295656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3</a:t>
            </a:r>
          </a:p>
        </p:txBody>
      </p:sp>
      <p:sp>
        <p:nvSpPr>
          <p:cNvPr id="24" name="文本框 23"/>
          <p:cNvSpPr txBox="1"/>
          <p:nvPr/>
        </p:nvSpPr>
        <p:spPr>
          <a:xfrm>
            <a:off x="1951355" y="2420620"/>
            <a:ext cx="1527810" cy="368300"/>
          </a:xfrm>
          <a:prstGeom prst="rect">
            <a:avLst/>
          </a:prstGeom>
          <a:noFill/>
        </p:spPr>
        <p:txBody>
          <a:bodyPr wrap="square" rtlCol="0">
            <a:spAutoFit/>
          </a:bodyPr>
          <a:lstStyle/>
          <a:p>
            <a:r>
              <a:rPr lang="zh-CN" altLang="en-US"/>
              <a:t>输入端口</a:t>
            </a:r>
          </a:p>
        </p:txBody>
      </p:sp>
      <p:cxnSp>
        <p:nvCxnSpPr>
          <p:cNvPr id="25" name="直接箭头连接符 24"/>
          <p:cNvCxnSpPr/>
          <p:nvPr/>
        </p:nvCxnSpPr>
        <p:spPr>
          <a:xfrm>
            <a:off x="3683000" y="3139440"/>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2823845" y="312420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V="1">
            <a:off x="1986915" y="311975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矩形 28"/>
          <p:cNvSpPr/>
          <p:nvPr/>
        </p:nvSpPr>
        <p:spPr>
          <a:xfrm>
            <a:off x="1465580" y="4286250"/>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p:cNvSpPr/>
          <p:nvPr/>
        </p:nvSpPr>
        <p:spPr>
          <a:xfrm>
            <a:off x="1530350" y="441388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4</a:t>
            </a:r>
          </a:p>
        </p:txBody>
      </p:sp>
      <p:sp>
        <p:nvSpPr>
          <p:cNvPr id="31" name="矩形 30"/>
          <p:cNvSpPr/>
          <p:nvPr/>
        </p:nvSpPr>
        <p:spPr>
          <a:xfrm>
            <a:off x="2334260" y="441261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p>
        </p:txBody>
      </p:sp>
      <p:sp>
        <p:nvSpPr>
          <p:cNvPr id="32" name="矩形 31"/>
          <p:cNvSpPr/>
          <p:nvPr/>
        </p:nvSpPr>
        <p:spPr>
          <a:xfrm>
            <a:off x="3169920" y="441261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6</a:t>
            </a:r>
          </a:p>
        </p:txBody>
      </p:sp>
      <p:sp>
        <p:nvSpPr>
          <p:cNvPr id="33" name="文本框 32"/>
          <p:cNvSpPr txBox="1"/>
          <p:nvPr/>
        </p:nvSpPr>
        <p:spPr>
          <a:xfrm>
            <a:off x="1932305" y="3876675"/>
            <a:ext cx="1527810" cy="368300"/>
          </a:xfrm>
          <a:prstGeom prst="rect">
            <a:avLst/>
          </a:prstGeom>
          <a:noFill/>
        </p:spPr>
        <p:txBody>
          <a:bodyPr wrap="square" rtlCol="0">
            <a:spAutoFit/>
          </a:bodyPr>
          <a:lstStyle/>
          <a:p>
            <a:r>
              <a:rPr lang="zh-CN" altLang="en-US"/>
              <a:t>输入端口</a:t>
            </a:r>
          </a:p>
        </p:txBody>
      </p:sp>
      <p:cxnSp>
        <p:nvCxnSpPr>
          <p:cNvPr id="34" name="直接箭头连接符 33"/>
          <p:cNvCxnSpPr/>
          <p:nvPr/>
        </p:nvCxnSpPr>
        <p:spPr>
          <a:xfrm>
            <a:off x="3707765" y="4595495"/>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flipV="1">
            <a:off x="2848610" y="458025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flipV="1">
            <a:off x="2011680" y="457581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pic>
        <p:nvPicPr>
          <p:cNvPr id="37" name="图片 36"/>
          <p:cNvPicPr>
            <a:picLocks noChangeAspect="1"/>
          </p:cNvPicPr>
          <p:nvPr/>
        </p:nvPicPr>
        <p:blipFill>
          <a:blip r:embed="rId5"/>
          <a:stretch>
            <a:fillRect/>
          </a:stretch>
        </p:blipFill>
        <p:spPr>
          <a:xfrm>
            <a:off x="2470785" y="3549015"/>
            <a:ext cx="180975" cy="285750"/>
          </a:xfrm>
          <a:prstGeom prst="rect">
            <a:avLst/>
          </a:prstGeom>
        </p:spPr>
      </p:pic>
      <p:sp>
        <p:nvSpPr>
          <p:cNvPr id="38" name="矩形 37"/>
          <p:cNvSpPr/>
          <p:nvPr/>
        </p:nvSpPr>
        <p:spPr>
          <a:xfrm>
            <a:off x="6825615" y="2840355"/>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38"/>
          <p:cNvSpPr/>
          <p:nvPr/>
        </p:nvSpPr>
        <p:spPr>
          <a:xfrm>
            <a:off x="6890385" y="296799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
        <p:nvSpPr>
          <p:cNvPr id="40" name="矩形 39"/>
          <p:cNvSpPr/>
          <p:nvPr/>
        </p:nvSpPr>
        <p:spPr>
          <a:xfrm>
            <a:off x="7694295" y="296672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a:t>
            </a:r>
          </a:p>
        </p:txBody>
      </p:sp>
      <p:sp>
        <p:nvSpPr>
          <p:cNvPr id="41" name="矩形 40"/>
          <p:cNvSpPr/>
          <p:nvPr/>
        </p:nvSpPr>
        <p:spPr>
          <a:xfrm>
            <a:off x="8529955" y="2966720"/>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3</a:t>
            </a:r>
          </a:p>
        </p:txBody>
      </p:sp>
      <p:sp>
        <p:nvSpPr>
          <p:cNvPr id="42" name="文本框 41"/>
          <p:cNvSpPr txBox="1"/>
          <p:nvPr/>
        </p:nvSpPr>
        <p:spPr>
          <a:xfrm>
            <a:off x="7336155" y="2430780"/>
            <a:ext cx="1527810" cy="368300"/>
          </a:xfrm>
          <a:prstGeom prst="rect">
            <a:avLst/>
          </a:prstGeom>
          <a:noFill/>
        </p:spPr>
        <p:txBody>
          <a:bodyPr wrap="square" rtlCol="0">
            <a:spAutoFit/>
          </a:bodyPr>
          <a:lstStyle/>
          <a:p>
            <a:r>
              <a:rPr lang="zh-CN" altLang="en-US"/>
              <a:t>输出端口</a:t>
            </a:r>
          </a:p>
        </p:txBody>
      </p:sp>
      <p:cxnSp>
        <p:nvCxnSpPr>
          <p:cNvPr id="43" name="直接箭头连接符 42"/>
          <p:cNvCxnSpPr/>
          <p:nvPr/>
        </p:nvCxnSpPr>
        <p:spPr>
          <a:xfrm>
            <a:off x="9067800" y="3149600"/>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flipV="1">
            <a:off x="8208645" y="313436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5" name="直接箭头连接符 44"/>
          <p:cNvCxnSpPr/>
          <p:nvPr/>
        </p:nvCxnSpPr>
        <p:spPr>
          <a:xfrm flipV="1">
            <a:off x="7371715" y="312991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矩形 45"/>
          <p:cNvSpPr/>
          <p:nvPr/>
        </p:nvSpPr>
        <p:spPr>
          <a:xfrm>
            <a:off x="6850380" y="4296410"/>
            <a:ext cx="2361565" cy="655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矩形 46"/>
          <p:cNvSpPr/>
          <p:nvPr/>
        </p:nvSpPr>
        <p:spPr>
          <a:xfrm>
            <a:off x="6915150" y="442404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4</a:t>
            </a:r>
          </a:p>
        </p:txBody>
      </p:sp>
      <p:sp>
        <p:nvSpPr>
          <p:cNvPr id="48" name="矩形 47"/>
          <p:cNvSpPr/>
          <p:nvPr/>
        </p:nvSpPr>
        <p:spPr>
          <a:xfrm>
            <a:off x="7719060" y="442277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p>
        </p:txBody>
      </p:sp>
      <p:sp>
        <p:nvSpPr>
          <p:cNvPr id="49" name="矩形 48"/>
          <p:cNvSpPr/>
          <p:nvPr/>
        </p:nvSpPr>
        <p:spPr>
          <a:xfrm>
            <a:off x="8554720" y="4422775"/>
            <a:ext cx="514350" cy="3930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6</a:t>
            </a:r>
          </a:p>
        </p:txBody>
      </p:sp>
      <p:sp>
        <p:nvSpPr>
          <p:cNvPr id="50" name="文本框 49"/>
          <p:cNvSpPr txBox="1"/>
          <p:nvPr/>
        </p:nvSpPr>
        <p:spPr>
          <a:xfrm>
            <a:off x="7317105" y="3886835"/>
            <a:ext cx="1527810" cy="368300"/>
          </a:xfrm>
          <a:prstGeom prst="rect">
            <a:avLst/>
          </a:prstGeom>
          <a:noFill/>
        </p:spPr>
        <p:txBody>
          <a:bodyPr wrap="square" rtlCol="0">
            <a:spAutoFit/>
          </a:bodyPr>
          <a:lstStyle/>
          <a:p>
            <a:r>
              <a:rPr lang="zh-CN" altLang="en-US"/>
              <a:t>输出端口</a:t>
            </a:r>
          </a:p>
        </p:txBody>
      </p:sp>
      <p:cxnSp>
        <p:nvCxnSpPr>
          <p:cNvPr id="51" name="直接箭头连接符 50"/>
          <p:cNvCxnSpPr/>
          <p:nvPr/>
        </p:nvCxnSpPr>
        <p:spPr>
          <a:xfrm>
            <a:off x="9092565" y="4605655"/>
            <a:ext cx="438150" cy="146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flipV="1">
            <a:off x="8233410" y="4590415"/>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flipV="1">
            <a:off x="7396480" y="4585970"/>
            <a:ext cx="321310" cy="1333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pic>
        <p:nvPicPr>
          <p:cNvPr id="54" name="图片 53"/>
          <p:cNvPicPr>
            <a:picLocks noChangeAspect="1"/>
          </p:cNvPicPr>
          <p:nvPr/>
        </p:nvPicPr>
        <p:blipFill>
          <a:blip r:embed="rId5"/>
          <a:stretch>
            <a:fillRect/>
          </a:stretch>
        </p:blipFill>
        <p:spPr>
          <a:xfrm>
            <a:off x="7855585" y="3559175"/>
            <a:ext cx="180975" cy="285750"/>
          </a:xfrm>
          <a:prstGeom prst="rect">
            <a:avLst/>
          </a:prstGeom>
        </p:spPr>
      </p:pic>
      <p:cxnSp>
        <p:nvCxnSpPr>
          <p:cNvPr id="55" name="直接箭头连接符 54"/>
          <p:cNvCxnSpPr/>
          <p:nvPr/>
        </p:nvCxnSpPr>
        <p:spPr>
          <a:xfrm>
            <a:off x="6463665" y="3115945"/>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a:off x="6473825" y="4586605"/>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7" name="直接箭头连接符 56"/>
          <p:cNvCxnSpPr/>
          <p:nvPr/>
        </p:nvCxnSpPr>
        <p:spPr>
          <a:xfrm>
            <a:off x="1178560" y="3166745"/>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a:xfrm>
            <a:off x="1178560" y="4622800"/>
            <a:ext cx="327025" cy="25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0" name="文本框 59"/>
          <p:cNvSpPr txBox="1"/>
          <p:nvPr/>
        </p:nvSpPr>
        <p:spPr>
          <a:xfrm>
            <a:off x="4939030" y="5134610"/>
            <a:ext cx="1845310" cy="419100"/>
          </a:xfrm>
          <a:prstGeom prst="rect">
            <a:avLst/>
          </a:prstGeom>
          <a:noFill/>
        </p:spPr>
        <p:txBody>
          <a:bodyPr wrap="square" rtlCol="0">
            <a:spAutoFit/>
          </a:bodyPr>
          <a:lstStyle/>
          <a:p>
            <a:r>
              <a:rPr lang="zh-CN" altLang="en-US" sz="2130"/>
              <a:t>转发</a:t>
            </a:r>
          </a:p>
        </p:txBody>
      </p:sp>
      <p:sp>
        <p:nvSpPr>
          <p:cNvPr id="4" name="文本框 3"/>
          <p:cNvSpPr txBox="1"/>
          <p:nvPr/>
        </p:nvSpPr>
        <p:spPr>
          <a:xfrm>
            <a:off x="7940675" y="912495"/>
            <a:ext cx="1648460" cy="368300"/>
          </a:xfrm>
          <a:prstGeom prst="rect">
            <a:avLst/>
          </a:prstGeom>
          <a:noFill/>
        </p:spPr>
        <p:txBody>
          <a:bodyPr wrap="square" rtlCol="0">
            <a:spAutoFit/>
          </a:bodyPr>
          <a:lstStyle/>
          <a:p>
            <a:r>
              <a:rPr lang="zh-CN" altLang="en-US"/>
              <a:t>网络层服务</a:t>
            </a:r>
          </a:p>
        </p:txBody>
      </p:sp>
      <p:sp>
        <p:nvSpPr>
          <p:cNvPr id="7" name="左大括号 6"/>
          <p:cNvSpPr/>
          <p:nvPr/>
        </p:nvSpPr>
        <p:spPr>
          <a:xfrm>
            <a:off x="9286875" y="473710"/>
            <a:ext cx="106045" cy="13157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9438005" y="352425"/>
            <a:ext cx="2011680" cy="1476375"/>
          </a:xfrm>
          <a:prstGeom prst="rect">
            <a:avLst/>
          </a:prstGeom>
          <a:noFill/>
        </p:spPr>
        <p:txBody>
          <a:bodyPr wrap="square" rtlCol="0">
            <a:spAutoFit/>
          </a:bodyPr>
          <a:lstStyle/>
          <a:p>
            <a:r>
              <a:rPr lang="zh-CN" altLang="en-US"/>
              <a:t>核心任务</a:t>
            </a:r>
          </a:p>
          <a:p>
            <a:endParaRPr lang="zh-CN" altLang="en-US"/>
          </a:p>
          <a:p>
            <a:endParaRPr lang="zh-CN" altLang="en-US"/>
          </a:p>
          <a:p>
            <a:endParaRPr lang="zh-CN" altLang="en-US"/>
          </a:p>
          <a:p>
            <a:r>
              <a:rPr lang="zh-CN" altLang="en-US">
                <a:solidFill>
                  <a:schemeClr val="accent6"/>
                </a:solidFill>
              </a:rPr>
              <a:t>主要功能</a:t>
            </a:r>
          </a:p>
        </p:txBody>
      </p:sp>
      <p:sp>
        <p:nvSpPr>
          <p:cNvPr id="9" name="左大括号 8"/>
          <p:cNvSpPr/>
          <p:nvPr/>
        </p:nvSpPr>
        <p:spPr>
          <a:xfrm>
            <a:off x="10557510" y="1184910"/>
            <a:ext cx="135890" cy="9677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10693400" y="932180"/>
            <a:ext cx="1376680" cy="1614805"/>
          </a:xfrm>
          <a:prstGeom prst="rect">
            <a:avLst/>
          </a:prstGeom>
          <a:noFill/>
        </p:spPr>
        <p:txBody>
          <a:bodyPr wrap="square" rtlCol="0">
            <a:spAutoFit/>
          </a:bodyPr>
          <a:lstStyle/>
          <a:p>
            <a:pPr fontAlgn="auto">
              <a:lnSpc>
                <a:spcPct val="150000"/>
              </a:lnSpc>
            </a:pPr>
            <a:r>
              <a:rPr lang="zh-CN" altLang="en-US"/>
              <a:t>路由选择</a:t>
            </a:r>
          </a:p>
          <a:p>
            <a:pPr fontAlgn="auto">
              <a:lnSpc>
                <a:spcPct val="150000"/>
              </a:lnSpc>
            </a:pPr>
            <a:r>
              <a:rPr lang="zh-CN" altLang="en-US"/>
              <a:t>转发</a:t>
            </a:r>
          </a:p>
          <a:p>
            <a:pPr fontAlgn="auto">
              <a:lnSpc>
                <a:spcPct val="150000"/>
              </a:lnSpc>
            </a:pPr>
            <a:r>
              <a:rPr lang="zh-CN" altLang="en-US"/>
              <a:t>建立连接</a:t>
            </a:r>
          </a:p>
          <a:p>
            <a:endParaRPr lang="zh-CN" altLang="en-US"/>
          </a:p>
        </p:txBody>
      </p:sp>
      <p:sp>
        <p:nvSpPr>
          <p:cNvPr id="59" name="文本框 58"/>
          <p:cNvSpPr txBox="1"/>
          <p:nvPr/>
        </p:nvSpPr>
        <p:spPr>
          <a:xfrm>
            <a:off x="555789" y="654992"/>
            <a:ext cx="5305365" cy="461665"/>
          </a:xfrm>
          <a:prstGeom prst="rect">
            <a:avLst/>
          </a:prstGeom>
          <a:noFill/>
        </p:spPr>
        <p:txBody>
          <a:bodyPr wrap="square" rtlCol="0">
            <a:spAutoFit/>
          </a:bodyPr>
          <a:lstStyle/>
          <a:p>
            <a:r>
              <a:rPr lang="en-US" altLang="zh-CN" sz="2400" dirty="0">
                <a:latin typeface="Microsoft YaHei" charset="-122"/>
                <a:ea typeface="Microsoft YaHei" charset="-122"/>
                <a:cs typeface="Microsoft YaHei" charset="-122"/>
              </a:rPr>
              <a:t>4.1.2</a:t>
            </a:r>
            <a:r>
              <a:rPr lang="zh-CN" altLang="en-US" sz="2400" dirty="0">
                <a:latin typeface="Microsoft YaHei" charset="-122"/>
                <a:ea typeface="Microsoft YaHei" charset="-122"/>
                <a:cs typeface="Microsoft YaHei" charset="-122"/>
              </a:rPr>
              <a:t> 网络层主要功能</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选择、填空</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10730</Words>
  <Application>Microsoft Macintosh PowerPoint</Application>
  <PresentationFormat>宽屏</PresentationFormat>
  <Paragraphs>1850</Paragraphs>
  <Slides>169</Slides>
  <Notes>88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169</vt:i4>
      </vt:variant>
    </vt:vector>
  </HeadingPairs>
  <TitlesOfParts>
    <vt:vector size="179" baseType="lpstr">
      <vt:lpstr>等线</vt:lpstr>
      <vt:lpstr>黑体</vt:lpstr>
      <vt:lpstr>宋体</vt:lpstr>
      <vt:lpstr>宋体</vt:lpstr>
      <vt:lpstr>Microsoft YaHei</vt:lpstr>
      <vt:lpstr>Microsoft YaHei</vt:lpstr>
      <vt:lpstr>Arial</vt:lpstr>
      <vt:lpstr>Calibri</vt:lpstr>
      <vt:lpstr>Helvetica Neue For Number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178033415@qq.com</cp:lastModifiedBy>
  <cp:revision>470</cp:revision>
  <cp:lastPrinted>2019-09-03T10:54:45Z</cp:lastPrinted>
  <dcterms:created xsi:type="dcterms:W3CDTF">2019-06-20T04:35:54Z</dcterms:created>
  <dcterms:modified xsi:type="dcterms:W3CDTF">2020-08-11T10:56:41Z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